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47"/>
  </p:notesMasterIdLst>
  <p:sldIdLst>
    <p:sldId id="364" r:id="rId5"/>
    <p:sldId id="325" r:id="rId6"/>
    <p:sldId id="256" r:id="rId7"/>
    <p:sldId id="261" r:id="rId8"/>
    <p:sldId id="370" r:id="rId9"/>
    <p:sldId id="333" r:id="rId10"/>
    <p:sldId id="337" r:id="rId11"/>
    <p:sldId id="332" r:id="rId12"/>
    <p:sldId id="334" r:id="rId13"/>
    <p:sldId id="338" r:id="rId14"/>
    <p:sldId id="363" r:id="rId15"/>
    <p:sldId id="339" r:id="rId16"/>
    <p:sldId id="340" r:id="rId17"/>
    <p:sldId id="372"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61" r:id="rId31"/>
    <p:sldId id="335" r:id="rId32"/>
    <p:sldId id="354" r:id="rId33"/>
    <p:sldId id="356" r:id="rId34"/>
    <p:sldId id="336" r:id="rId35"/>
    <p:sldId id="357" r:id="rId36"/>
    <p:sldId id="358" r:id="rId37"/>
    <p:sldId id="360" r:id="rId38"/>
    <p:sldId id="371" r:id="rId39"/>
    <p:sldId id="359" r:id="rId40"/>
    <p:sldId id="365" r:id="rId41"/>
    <p:sldId id="366" r:id="rId42"/>
    <p:sldId id="367" r:id="rId43"/>
    <p:sldId id="368" r:id="rId44"/>
    <p:sldId id="369" r:id="rId45"/>
    <p:sldId id="373"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FCF1E-CD3C-E2E3-F66D-10912D86A536}" name="Christopher Silvano" initials="CS" userId="S::csilvano@firstinspires.org::cda874ab-0fc5-4b68-aded-216f42296416" providerId="AD"/>
  <p188:author id="{5A2A951F-A493-352E-541F-E1D28510AB46}" name="Rachel Moore" initials="RM" userId="S::rmoore@firstinspires.org::fa9e246f-1abd-4dac-a8e8-b01c131da39a" providerId="AD"/>
  <p188:author id="{7AF79F6D-8F25-BD18-896E-F6AE3EA83444}" name="JoAnn Halloran" initials="" userId="S::jhalloran@firstinspires.org::8b539cdf-53c9-4473-ad16-7fa8262a423d" providerId="AD"/>
  <p188:author id="{462CD1E6-A7C9-32C2-6F7F-C2CD5E97C9FD}" name="Collin Fultz" initials="" userId="S::cfultz@firstinspires.org::363e1b86-f3e8-4cb8-81bb-aa7404d80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33C"/>
    <a:srgbClr val="3165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07398-71FF-4F16-81E2-4359E967BAB8}" v="2" dt="2025-12-04T13:28:07.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45" autoAdjust="0"/>
  </p:normalViewPr>
  <p:slideViewPr>
    <p:cSldViewPr snapToGrid="0">
      <p:cViewPr varScale="1">
        <p:scale>
          <a:sx n="125" d="100"/>
          <a:sy n="125" d="100"/>
        </p:scale>
        <p:origin x="306" y="1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EBF98-CA0D-534C-A20C-64AD7B4C8B50}"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71015-C9A7-E442-A272-92807C04718A}" type="slidenum">
              <a:rPr lang="en-US" smtClean="0"/>
              <a:t>‹#›</a:t>
            </a:fld>
            <a:endParaRPr lang="en-US"/>
          </a:p>
        </p:txBody>
      </p:sp>
    </p:spTree>
    <p:extLst>
      <p:ext uri="{BB962C8B-B14F-4D97-AF65-F5344CB8AC3E}">
        <p14:creationId xmlns:p14="http://schemas.microsoft.com/office/powerpoint/2010/main" val="255330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PLEASE NOTE THE FOLLOWING USAGE REQUIREMENTS FOR THE </a:t>
            </a:r>
            <a:r>
              <a:rPr lang="en-US" b="1" i="1" dirty="0">
                <a:solidFill>
                  <a:srgbClr val="FF0000"/>
                </a:solidFill>
              </a:rPr>
              <a:t>FIRST</a:t>
            </a:r>
            <a:r>
              <a:rPr lang="en-US" b="1" i="0" baseline="30000" dirty="0">
                <a:solidFill>
                  <a:srgbClr val="FF0000"/>
                </a:solidFill>
              </a:rPr>
              <a:t>®</a:t>
            </a:r>
            <a:r>
              <a:rPr lang="en-US" b="1" dirty="0">
                <a:solidFill>
                  <a:srgbClr val="FF0000"/>
                </a:solidFill>
              </a:rPr>
              <a:t> AGE presented by Qualcomm template.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Presentations using this deck must include the FIRST AGE cover slide (Slide 1) to ensure recognition of our presenting sponsor, Qualcomm.</a:t>
            </a:r>
            <a:endParaRPr lang="en-US" dirty="0">
              <a:ea typeface="Calibri"/>
              <a:cs typeface="Calibri"/>
            </a:endParaRPr>
          </a:p>
          <a:p>
            <a:pPr marL="171450" indent="-171450">
              <a:buFont typeface="Arial" panose="020B0604020202020204" pitchFamily="34" charset="0"/>
              <a:buChar char="•"/>
            </a:pPr>
            <a:r>
              <a:rPr lang="en-US" dirty="0"/>
              <a:t>Do not modify the template or overlap any of the built-in graphics.</a:t>
            </a:r>
          </a:p>
          <a:p>
            <a:pPr marL="171450" indent="-171450">
              <a:buFont typeface="Arial" panose="020B0604020202020204" pitchFamily="34" charset="0"/>
              <a:buChar char="•"/>
            </a:pPr>
            <a:r>
              <a:rPr lang="en-US" dirty="0"/>
              <a:t>This template uses the Roboto font family, which can be downloaded for free at </a:t>
            </a:r>
            <a:r>
              <a:rPr lang="en-US" b="1" dirty="0"/>
              <a:t>fonts.google.com/specimen/Roboto</a:t>
            </a:r>
          </a:p>
        </p:txBody>
      </p:sp>
      <p:sp>
        <p:nvSpPr>
          <p:cNvPr id="4" name="Slide Number Placeholder 3"/>
          <p:cNvSpPr>
            <a:spLocks noGrp="1"/>
          </p:cNvSpPr>
          <p:nvPr>
            <p:ph type="sldNum" sz="quarter" idx="5"/>
          </p:nvPr>
        </p:nvSpPr>
        <p:spPr/>
        <p:txBody>
          <a:bodyPr/>
          <a:lstStyle/>
          <a:p>
            <a:fld id="{3E671015-C9A7-E442-A272-92807C04718A}" type="slidenum">
              <a:rPr lang="en-US" smtClean="0"/>
              <a:t>3</a:t>
            </a:fld>
            <a:endParaRPr lang="en-US"/>
          </a:p>
        </p:txBody>
      </p:sp>
    </p:spTree>
    <p:extLst>
      <p:ext uri="{BB962C8B-B14F-4D97-AF65-F5344CB8AC3E}">
        <p14:creationId xmlns:p14="http://schemas.microsoft.com/office/powerpoint/2010/main" val="258540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good one slide overview of the different roles that a Judge will take on today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12</a:t>
            </a:fld>
            <a:endParaRPr lang="en-US"/>
          </a:p>
        </p:txBody>
      </p:sp>
    </p:spTree>
    <p:extLst>
      <p:ext uri="{BB962C8B-B14F-4D97-AF65-F5344CB8AC3E}">
        <p14:creationId xmlns:p14="http://schemas.microsoft.com/office/powerpoint/2010/main" val="397106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a core concept in </a:t>
            </a:r>
            <a:r>
              <a:rPr lang="en-US" i="1" dirty="0"/>
              <a:t>FIRST </a:t>
            </a:r>
            <a:r>
              <a:rPr lang="en-US" dirty="0"/>
              <a:t>– This is a good slide to talk a bit about Dr. Woodie Flowers if time allows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13</a:t>
            </a:fld>
            <a:endParaRPr lang="en-US"/>
          </a:p>
        </p:txBody>
      </p:sp>
    </p:spTree>
    <p:extLst>
      <p:ext uri="{BB962C8B-B14F-4D97-AF65-F5344CB8AC3E}">
        <p14:creationId xmlns:p14="http://schemas.microsoft.com/office/powerpoint/2010/main" val="276740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FIRST </a:t>
            </a:r>
            <a:r>
              <a:rPr lang="en-US"/>
              <a:t>explicitly accepts and embraces differences in team members. The organization is committed to making its programs welcoming and accessible to all participants. </a:t>
            </a:r>
            <a:endParaRPr lang="en-US">
              <a:solidFill>
                <a:srgbClr val="444444"/>
              </a:solidFill>
            </a:endParaRPr>
          </a:p>
          <a:p>
            <a:r>
              <a:rPr lang="en-US"/>
              <a:t>It is important that all Judges are committed to making all Team members feel welcome today.</a:t>
            </a:r>
          </a:p>
        </p:txBody>
      </p:sp>
      <p:sp>
        <p:nvSpPr>
          <p:cNvPr id="4" name="Slide Number Placeholder 3"/>
          <p:cNvSpPr>
            <a:spLocks noGrp="1"/>
          </p:cNvSpPr>
          <p:nvPr>
            <p:ph type="sldNum" sz="quarter" idx="5"/>
          </p:nvPr>
        </p:nvSpPr>
        <p:spPr/>
        <p:txBody>
          <a:bodyPr/>
          <a:lstStyle/>
          <a:p>
            <a:fld id="{3E671015-C9A7-E442-A272-92807C04718A}" type="slidenum">
              <a:rPr lang="en-US" smtClean="0"/>
              <a:t>15</a:t>
            </a:fld>
            <a:endParaRPr lang="en-US"/>
          </a:p>
        </p:txBody>
      </p:sp>
    </p:spTree>
    <p:extLst>
      <p:ext uri="{BB962C8B-B14F-4D97-AF65-F5344CB8AC3E}">
        <p14:creationId xmlns:p14="http://schemas.microsoft.com/office/powerpoint/2010/main" val="367782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ask for information concerning Conflicts of Interest ahead of the event, it is a best practice to review and have the Judges verbally state their conflicts of interest with all of the Judges present.</a:t>
            </a:r>
            <a:endParaRPr lang="en-US">
              <a:solidFill>
                <a:srgbClr val="444444"/>
              </a:solidFill>
            </a:endParaRPr>
          </a:p>
          <a:p>
            <a:endParaRPr lang="en-US">
              <a:solidFill>
                <a:srgbClr val="444444"/>
              </a:solidFill>
            </a:endParaRPr>
          </a:p>
          <a:p>
            <a:r>
              <a:rPr lang="en-US"/>
              <a:t>It is also important to capture and write down each Judge's Conflict(s) of Interest so that the information is available to all of the Judges.</a:t>
            </a:r>
            <a:endParaRPr lang="en-US">
              <a:solidFill>
                <a:srgbClr val="444444"/>
              </a:solidFill>
            </a:endParaRPr>
          </a:p>
          <a:p>
            <a:r>
              <a:rPr lang="en-US"/>
              <a:t>This can be done on a Post-It sheet, whiteboard or captured in a spreadsheet.</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16</a:t>
            </a:fld>
            <a:endParaRPr lang="en-US"/>
          </a:p>
        </p:txBody>
      </p:sp>
    </p:spTree>
    <p:extLst>
      <p:ext uri="{BB962C8B-B14F-4D97-AF65-F5344CB8AC3E}">
        <p14:creationId xmlns:p14="http://schemas.microsoft.com/office/powerpoint/2010/main" val="25772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 for your event (if needed)</a:t>
            </a:r>
            <a:endParaRPr lang="en-US" dirty="0">
              <a:solidFill>
                <a:srgbClr val="444444"/>
              </a:solidFill>
            </a:endParaRPr>
          </a:p>
          <a:p>
            <a:r>
              <a:rPr lang="en-US" dirty="0"/>
              <a:t>This is the minimum timing for Structured Interviews required for </a:t>
            </a:r>
            <a:r>
              <a:rPr lang="en-US" i="1" dirty="0"/>
              <a:t>FIRST</a:t>
            </a:r>
            <a:r>
              <a:rPr lang="en-US" dirty="0"/>
              <a:t> Tech Challenge. Some teams may require a translator. The Event Director will share that information with the Judge Advisor ahead of time. This is a good time to mention this to impacted judging panels.</a:t>
            </a:r>
          </a:p>
        </p:txBody>
      </p:sp>
      <p:sp>
        <p:nvSpPr>
          <p:cNvPr id="4" name="Slide Number Placeholder 3"/>
          <p:cNvSpPr>
            <a:spLocks noGrp="1"/>
          </p:cNvSpPr>
          <p:nvPr>
            <p:ph type="sldNum" sz="quarter" idx="5"/>
          </p:nvPr>
        </p:nvSpPr>
        <p:spPr/>
        <p:txBody>
          <a:bodyPr/>
          <a:lstStyle/>
          <a:p>
            <a:fld id="{3E671015-C9A7-E442-A272-92807C04718A}" type="slidenum">
              <a:rPr lang="en-US" smtClean="0"/>
              <a:t>18</a:t>
            </a:fld>
            <a:endParaRPr lang="en-US"/>
          </a:p>
        </p:txBody>
      </p:sp>
    </p:spTree>
    <p:extLst>
      <p:ext uri="{BB962C8B-B14F-4D97-AF65-F5344CB8AC3E}">
        <p14:creationId xmlns:p14="http://schemas.microsoft.com/office/powerpoint/2010/main" val="534242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 for your event (if needed)</a:t>
            </a:r>
            <a:endParaRPr lang="en-US" dirty="0">
              <a:solidFill>
                <a:srgbClr val="444444"/>
              </a:solidFill>
            </a:endParaRPr>
          </a:p>
          <a:p>
            <a:r>
              <a:rPr lang="en-US" dirty="0"/>
              <a:t>4) and 5) - if you extend the time that Judges have with each team, you should modify the 10 minutes to the 15 or 20 minutes that you are scheduling the Judges to ask questions.</a:t>
            </a:r>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19</a:t>
            </a:fld>
            <a:endParaRPr lang="en-US"/>
          </a:p>
        </p:txBody>
      </p:sp>
    </p:spTree>
    <p:extLst>
      <p:ext uri="{BB962C8B-B14F-4D97-AF65-F5344CB8AC3E}">
        <p14:creationId xmlns:p14="http://schemas.microsoft.com/office/powerpoint/2010/main" val="35549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a:t>
            </a:r>
            <a:endParaRPr lang="en-US">
              <a:solidFill>
                <a:srgbClr val="444444"/>
              </a:solidFill>
            </a:endParaRPr>
          </a:p>
          <a:p>
            <a:endParaRPr lang="en-US">
              <a:solidFill>
                <a:srgbClr val="444444"/>
              </a:solidFill>
            </a:endParaRPr>
          </a:p>
          <a:p>
            <a:r>
              <a:rPr lang="en-US"/>
              <a:t>Before your event, go through the question bank and select exactly 2 questions for the judges to ask during the Structured Interview and add them here.</a:t>
            </a:r>
            <a:endParaRPr lang="en-US">
              <a:solidFill>
                <a:srgbClr val="444444"/>
              </a:solidFill>
            </a:endParaRPr>
          </a:p>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20</a:t>
            </a:fld>
            <a:endParaRPr lang="en-US"/>
          </a:p>
        </p:txBody>
      </p:sp>
    </p:spTree>
    <p:extLst>
      <p:ext uri="{BB962C8B-B14F-4D97-AF65-F5344CB8AC3E}">
        <p14:creationId xmlns:p14="http://schemas.microsoft.com/office/powerpoint/2010/main" val="171549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at some events, portfolio reviews for Think award are done by a separate panel (later) and do not need to be reviewed by the Structured Interview panel. If that is the case then remove item #3 above.</a:t>
            </a:r>
            <a:endParaRPr lang="en-US">
              <a:solidFill>
                <a:srgbClr val="444444"/>
              </a:solidFill>
            </a:endParaRPr>
          </a:p>
          <a:p>
            <a:endParaRPr lang="en-US">
              <a:solidFill>
                <a:srgbClr val="444444"/>
              </a:solidFill>
            </a:endParaRPr>
          </a:p>
          <a:p>
            <a:r>
              <a:rPr lang="en-US"/>
              <a:t>Remind Judges that they may not nominate a team directly for the Inspire Award. Teams are considered for Inspire based on being on multiple nomination lists.</a:t>
            </a:r>
            <a:endParaRPr lang="en-US">
              <a:solidFill>
                <a:srgbClr val="444444"/>
              </a:solidFill>
            </a:endParaRPr>
          </a:p>
          <a:p>
            <a:endParaRPr lang="en-US">
              <a:solidFill>
                <a:srgbClr val="444444"/>
              </a:solidFill>
            </a:endParaRPr>
          </a:p>
          <a:p>
            <a:r>
              <a:rPr lang="en-US"/>
              <a:t>Highlight that if time runs out, the only hard requirement is #1. The Judging Feedback form must be completed before the next team arrives.</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21</a:t>
            </a:fld>
            <a:endParaRPr lang="en-US"/>
          </a:p>
        </p:txBody>
      </p:sp>
    </p:spTree>
    <p:extLst>
      <p:ext uri="{BB962C8B-B14F-4D97-AF65-F5344CB8AC3E}">
        <p14:creationId xmlns:p14="http://schemas.microsoft.com/office/powerpoint/2010/main" val="239592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find the same teams listed in </a:t>
            </a:r>
            <a:r>
              <a:rPr lang="en-US" b="1"/>
              <a:t>Connect </a:t>
            </a:r>
            <a:r>
              <a:rPr lang="en-US"/>
              <a:t>and/or </a:t>
            </a:r>
            <a:r>
              <a:rPr lang="en-US" b="1"/>
              <a:t>Reach </a:t>
            </a:r>
            <a:r>
              <a:rPr lang="en-US"/>
              <a:t>and/or </a:t>
            </a:r>
            <a:r>
              <a:rPr lang="en-US" b="1"/>
              <a:t>Sustain </a:t>
            </a:r>
            <a:r>
              <a:rPr lang="en-US"/>
              <a:t>Award lists. </a:t>
            </a:r>
            <a:endParaRPr lang="en-US">
              <a:solidFill>
                <a:srgbClr val="444444"/>
              </a:solidFill>
            </a:endParaRPr>
          </a:p>
          <a:p>
            <a:r>
              <a:rPr lang="en-US"/>
              <a:t>The differences between these awards can be subtle to Judges – particularly returning judges who still think of previous award criteria.</a:t>
            </a:r>
            <a:endParaRPr lang="en-US">
              <a:solidFill>
                <a:srgbClr val="444444"/>
              </a:solidFill>
            </a:endParaRPr>
          </a:p>
          <a:p>
            <a:endParaRPr lang="en-US">
              <a:solidFill>
                <a:srgbClr val="444444"/>
              </a:solidFill>
            </a:endParaRPr>
          </a:p>
          <a:p>
            <a:r>
              <a:rPr lang="en-US"/>
              <a:t>Leave time for Judges to ask clarifying questions</a:t>
            </a:r>
            <a:endParaRPr lang="en-US">
              <a:solidFill>
                <a:srgbClr val="444444"/>
              </a:solidFill>
            </a:endParaRPr>
          </a:p>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23</a:t>
            </a:fld>
            <a:endParaRPr lang="en-US"/>
          </a:p>
        </p:txBody>
      </p:sp>
    </p:spTree>
    <p:extLst>
      <p:ext uri="{BB962C8B-B14F-4D97-AF65-F5344CB8AC3E}">
        <p14:creationId xmlns:p14="http://schemas.microsoft.com/office/powerpoint/2010/main" val="211199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find the same teams listed in </a:t>
            </a:r>
            <a:r>
              <a:rPr lang="en-US" b="1"/>
              <a:t>Design </a:t>
            </a:r>
            <a:r>
              <a:rPr lang="en-US"/>
              <a:t>and/or </a:t>
            </a:r>
            <a:r>
              <a:rPr lang="en-US" b="1"/>
              <a:t>Innovate</a:t>
            </a:r>
            <a:r>
              <a:rPr lang="en-US"/>
              <a:t> Award lists. Occasionally for </a:t>
            </a:r>
            <a:r>
              <a:rPr lang="en-US" b="1"/>
              <a:t>Control </a:t>
            </a:r>
            <a:r>
              <a:rPr lang="en-US"/>
              <a:t>Award lists as well. </a:t>
            </a:r>
            <a:endParaRPr lang="en-US">
              <a:solidFill>
                <a:srgbClr val="444444"/>
              </a:solidFill>
            </a:endParaRPr>
          </a:p>
          <a:p>
            <a:r>
              <a:rPr lang="en-US"/>
              <a:t>The differences between these awards can be subtle to Judges – particularly returning judges who still think of previous award criteria.</a:t>
            </a:r>
            <a:endParaRPr lang="en-US">
              <a:solidFill>
                <a:srgbClr val="444444"/>
              </a:solidFill>
            </a:endParaRPr>
          </a:p>
          <a:p>
            <a:endParaRPr lang="en-US">
              <a:solidFill>
                <a:srgbClr val="444444"/>
              </a:solidFill>
            </a:endParaRPr>
          </a:p>
          <a:p>
            <a:r>
              <a:rPr lang="en-US"/>
              <a:t>Leave time for Judges to ask clarifying questions</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24</a:t>
            </a:fld>
            <a:endParaRPr lang="en-US"/>
          </a:p>
        </p:txBody>
      </p:sp>
    </p:spTree>
    <p:extLst>
      <p:ext uri="{BB962C8B-B14F-4D97-AF65-F5344CB8AC3E}">
        <p14:creationId xmlns:p14="http://schemas.microsoft.com/office/powerpoint/2010/main" val="259789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 for your event</a:t>
            </a:r>
            <a:endParaRPr lang="en-US" dirty="0"/>
          </a:p>
          <a:p>
            <a:r>
              <a:rPr lang="en-US" dirty="0">
                <a:ea typeface="Calibri"/>
                <a:cs typeface="Calibri"/>
              </a:rPr>
              <a:t>You may put your name and title of the event in the subtitle of this slide.</a:t>
            </a:r>
          </a:p>
        </p:txBody>
      </p:sp>
      <p:sp>
        <p:nvSpPr>
          <p:cNvPr id="4" name="Slide Number Placeholder 3"/>
          <p:cNvSpPr>
            <a:spLocks noGrp="1"/>
          </p:cNvSpPr>
          <p:nvPr>
            <p:ph type="sldNum" sz="quarter" idx="5"/>
          </p:nvPr>
        </p:nvSpPr>
        <p:spPr/>
        <p:txBody>
          <a:bodyPr/>
          <a:lstStyle/>
          <a:p>
            <a:fld id="{3E671015-C9A7-E442-A272-92807C04718A}" type="slidenum">
              <a:rPr lang="en-US" smtClean="0"/>
              <a:t>4</a:t>
            </a:fld>
            <a:endParaRPr lang="en-US"/>
          </a:p>
        </p:txBody>
      </p:sp>
    </p:spTree>
    <p:extLst>
      <p:ext uri="{BB962C8B-B14F-4D97-AF65-F5344CB8AC3E}">
        <p14:creationId xmlns:p14="http://schemas.microsoft.com/office/powerpoint/2010/main" val="367124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 for your event if needed</a:t>
            </a:r>
            <a:endParaRPr lang="en-US" dirty="0"/>
          </a:p>
          <a:p>
            <a:r>
              <a:rPr lang="en-US" dirty="0">
                <a:ea typeface="Calibri"/>
                <a:cs typeface="Calibri"/>
              </a:rPr>
              <a:t>If you have teams that need translators or interpreters, you may add that to this slide. The translator/interpreter may be in addition to the one silent observer, as needed. The translator</a:t>
            </a:r>
            <a:r>
              <a:rPr lang="en-US">
                <a:ea typeface="Calibri"/>
                <a:cs typeface="Calibri"/>
              </a:rPr>
              <a:t>/observer does </a:t>
            </a:r>
            <a:r>
              <a:rPr lang="en-US" dirty="0">
                <a:ea typeface="Calibri"/>
                <a:cs typeface="Calibri"/>
              </a:rPr>
              <a:t>not need to be an adult.</a:t>
            </a:r>
          </a:p>
        </p:txBody>
      </p:sp>
      <p:sp>
        <p:nvSpPr>
          <p:cNvPr id="4" name="Slide Number Placeholder 3"/>
          <p:cNvSpPr>
            <a:spLocks noGrp="1"/>
          </p:cNvSpPr>
          <p:nvPr>
            <p:ph type="sldNum" sz="quarter" idx="5"/>
          </p:nvPr>
        </p:nvSpPr>
        <p:spPr/>
        <p:txBody>
          <a:bodyPr/>
          <a:lstStyle/>
          <a:p>
            <a:fld id="{3E671015-C9A7-E442-A272-92807C04718A}" type="slidenum">
              <a:rPr lang="en-US" smtClean="0"/>
              <a:t>25</a:t>
            </a:fld>
            <a:endParaRPr lang="en-US"/>
          </a:p>
        </p:txBody>
      </p:sp>
    </p:spTree>
    <p:extLst>
      <p:ext uri="{BB962C8B-B14F-4D97-AF65-F5344CB8AC3E}">
        <p14:creationId xmlns:p14="http://schemas.microsoft.com/office/powerpoint/2010/main" val="330366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 the time deadline for your event and the number of nominees for the shortlist, as needed</a:t>
            </a:r>
            <a:endParaRPr lang="en-US" dirty="0">
              <a:solidFill>
                <a:srgbClr val="444444"/>
              </a:solidFill>
            </a:endParaRPr>
          </a:p>
          <a:p>
            <a:r>
              <a:rPr lang="en-US" dirty="0"/>
              <a:t>Also remove Think if Structured Interviewers are not reviewing portfolios for Think</a:t>
            </a:r>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26</a:t>
            </a:fld>
            <a:endParaRPr lang="en-US"/>
          </a:p>
        </p:txBody>
      </p:sp>
    </p:spTree>
    <p:extLst>
      <p:ext uri="{BB962C8B-B14F-4D97-AF65-F5344CB8AC3E}">
        <p14:creationId xmlns:p14="http://schemas.microsoft.com/office/powerpoint/2010/main" val="2137787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the time deadline for your event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29</a:t>
            </a:fld>
            <a:endParaRPr lang="en-US"/>
          </a:p>
        </p:txBody>
      </p:sp>
    </p:spTree>
    <p:extLst>
      <p:ext uri="{BB962C8B-B14F-4D97-AF65-F5344CB8AC3E}">
        <p14:creationId xmlns:p14="http://schemas.microsoft.com/office/powerpoint/2010/main" val="128632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the number of top teams that you want from each Award Panel. Six is a good number for most events but you might need more if you have a large event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32</a:t>
            </a:fld>
            <a:endParaRPr lang="en-US"/>
          </a:p>
        </p:txBody>
      </p:sp>
    </p:spTree>
    <p:extLst>
      <p:ext uri="{BB962C8B-B14F-4D97-AF65-F5344CB8AC3E}">
        <p14:creationId xmlns:p14="http://schemas.microsoft.com/office/powerpoint/2010/main" val="76467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OPTIONAL </a:t>
            </a:r>
            <a:r>
              <a:rPr lang="en-US"/>
              <a:t>- Show this slide at the end of the day if desired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34</a:t>
            </a:fld>
            <a:endParaRPr lang="en-US"/>
          </a:p>
        </p:txBody>
      </p:sp>
    </p:spTree>
    <p:extLst>
      <p:ext uri="{BB962C8B-B14F-4D97-AF65-F5344CB8AC3E}">
        <p14:creationId xmlns:p14="http://schemas.microsoft.com/office/powerpoint/2010/main" val="291980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 for your event</a:t>
            </a:r>
            <a:endParaRPr lang="en-US" dirty="0"/>
          </a:p>
          <a:p>
            <a:r>
              <a:rPr lang="en-US" dirty="0">
                <a:ea typeface="Calibri"/>
                <a:cs typeface="Calibri"/>
              </a:rPr>
              <a:t>You may put your name and title of the event in the subtitle of this slide.</a:t>
            </a:r>
          </a:p>
        </p:txBody>
      </p:sp>
      <p:sp>
        <p:nvSpPr>
          <p:cNvPr id="4" name="Slide Number Placeholder 3"/>
          <p:cNvSpPr>
            <a:spLocks noGrp="1"/>
          </p:cNvSpPr>
          <p:nvPr>
            <p:ph type="sldNum" sz="quarter" idx="5"/>
          </p:nvPr>
        </p:nvSpPr>
        <p:spPr/>
        <p:txBody>
          <a:bodyPr/>
          <a:lstStyle/>
          <a:p>
            <a:fld id="{3E671015-C9A7-E442-A272-92807C04718A}" type="slidenum">
              <a:rPr lang="en-US" smtClean="0"/>
              <a:t>35</a:t>
            </a:fld>
            <a:endParaRPr lang="en-US"/>
          </a:p>
        </p:txBody>
      </p:sp>
    </p:spTree>
    <p:extLst>
      <p:ext uri="{BB962C8B-B14F-4D97-AF65-F5344CB8AC3E}">
        <p14:creationId xmlns:p14="http://schemas.microsoft.com/office/powerpoint/2010/main" val="13925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3A13-921E-51A2-C290-4768AC2C1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B3A65-0082-04E1-B116-A6C5E4E21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0ED5F-FB27-F8AE-A8A9-885A7AFF26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a:t>
            </a:r>
          </a:p>
          <a:p>
            <a:r>
              <a:rPr lang="en-US" dirty="0">
                <a:ea typeface="Calibri"/>
                <a:cs typeface="Calibri"/>
              </a:rPr>
              <a:t>These slides are good, high-level reminders of what has changed for this season. This information is accurate as of Team Update 10 (Nov 13, 2025). The Judge Advisor should review Team Updates prior to the event for any superseding information. - https://ftc-resources.firstinspires.org/ftc/game/tu-combined</a:t>
            </a:r>
          </a:p>
        </p:txBody>
      </p:sp>
      <p:sp>
        <p:nvSpPr>
          <p:cNvPr id="4" name="Slide Number Placeholder 3">
            <a:extLst>
              <a:ext uri="{FF2B5EF4-FFF2-40B4-BE49-F238E27FC236}">
                <a16:creationId xmlns:a16="http://schemas.microsoft.com/office/drawing/2014/main" id="{FD126CCE-F0AF-03FF-804C-0856D4C0C381}"/>
              </a:ext>
            </a:extLst>
          </p:cNvPr>
          <p:cNvSpPr>
            <a:spLocks noGrp="1"/>
          </p:cNvSpPr>
          <p:nvPr>
            <p:ph type="sldNum" sz="quarter" idx="5"/>
          </p:nvPr>
        </p:nvSpPr>
        <p:spPr/>
        <p:txBody>
          <a:bodyPr/>
          <a:lstStyle/>
          <a:p>
            <a:fld id="{3E671015-C9A7-E442-A272-92807C04718A}" type="slidenum">
              <a:rPr lang="en-US" smtClean="0"/>
              <a:t>37</a:t>
            </a:fld>
            <a:endParaRPr lang="en-US"/>
          </a:p>
        </p:txBody>
      </p:sp>
    </p:spTree>
    <p:extLst>
      <p:ext uri="{BB962C8B-B14F-4D97-AF65-F5344CB8AC3E}">
        <p14:creationId xmlns:p14="http://schemas.microsoft.com/office/powerpoint/2010/main" val="3275880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42256-8A4F-552D-7A75-23BAE58E2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FEBE2-B6D5-8B7D-134C-12586A01F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CA349-D4BC-2485-AEE7-1DCA4D7A9F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a:t>
            </a:r>
          </a:p>
          <a:p>
            <a:r>
              <a:rPr lang="en-US" dirty="0">
                <a:ea typeface="Calibri"/>
                <a:cs typeface="Calibri"/>
              </a:rPr>
              <a:t>These slides are good, high-level reminders of what has changed for this season. This information is accurate as of Team Update 10 (Nov 13, 2025). The Judge Advisor should review Team Updates prior to the event for any superseding information. - https://ftc-resources.firstinspires.org/ftc/game/tu-combined</a:t>
            </a:r>
          </a:p>
        </p:txBody>
      </p:sp>
      <p:sp>
        <p:nvSpPr>
          <p:cNvPr id="4" name="Slide Number Placeholder 3">
            <a:extLst>
              <a:ext uri="{FF2B5EF4-FFF2-40B4-BE49-F238E27FC236}">
                <a16:creationId xmlns:a16="http://schemas.microsoft.com/office/drawing/2014/main" id="{DDF220F9-15C0-671F-89DE-66A5D85FFFF8}"/>
              </a:ext>
            </a:extLst>
          </p:cNvPr>
          <p:cNvSpPr>
            <a:spLocks noGrp="1"/>
          </p:cNvSpPr>
          <p:nvPr>
            <p:ph type="sldNum" sz="quarter" idx="5"/>
          </p:nvPr>
        </p:nvSpPr>
        <p:spPr/>
        <p:txBody>
          <a:bodyPr/>
          <a:lstStyle/>
          <a:p>
            <a:fld id="{3E671015-C9A7-E442-A272-92807C04718A}" type="slidenum">
              <a:rPr lang="en-US" smtClean="0"/>
              <a:t>38</a:t>
            </a:fld>
            <a:endParaRPr lang="en-US"/>
          </a:p>
        </p:txBody>
      </p:sp>
    </p:spTree>
    <p:extLst>
      <p:ext uri="{BB962C8B-B14F-4D97-AF65-F5344CB8AC3E}">
        <p14:creationId xmlns:p14="http://schemas.microsoft.com/office/powerpoint/2010/main" val="68325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8633A-C5B0-7804-6C01-CF0F8D44E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B33D6-5033-2270-2707-79A57C2F1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31BA4-0312-341C-2A49-69EA0D327C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a:t>
            </a:r>
          </a:p>
          <a:p>
            <a:r>
              <a:rPr lang="en-US" dirty="0">
                <a:ea typeface="Calibri"/>
                <a:cs typeface="Calibri"/>
              </a:rPr>
              <a:t>These slides are good, high-level reminders of what has changed for this season. This information is accurate as of Team Update 10 (Nov 13, 2025). The Judge Advisor should review Team Updates prior to the event for any superseding information. - https://ftc-resources.firstinspires.org/ftc/game/tu-combined</a:t>
            </a:r>
          </a:p>
        </p:txBody>
      </p:sp>
      <p:sp>
        <p:nvSpPr>
          <p:cNvPr id="4" name="Slide Number Placeholder 3">
            <a:extLst>
              <a:ext uri="{FF2B5EF4-FFF2-40B4-BE49-F238E27FC236}">
                <a16:creationId xmlns:a16="http://schemas.microsoft.com/office/drawing/2014/main" id="{D79AA971-01BE-FF55-1692-8D3FDE308699}"/>
              </a:ext>
            </a:extLst>
          </p:cNvPr>
          <p:cNvSpPr>
            <a:spLocks noGrp="1"/>
          </p:cNvSpPr>
          <p:nvPr>
            <p:ph type="sldNum" sz="quarter" idx="5"/>
          </p:nvPr>
        </p:nvSpPr>
        <p:spPr/>
        <p:txBody>
          <a:bodyPr/>
          <a:lstStyle/>
          <a:p>
            <a:fld id="{3E671015-C9A7-E442-A272-92807C04718A}" type="slidenum">
              <a:rPr lang="en-US" smtClean="0"/>
              <a:t>39</a:t>
            </a:fld>
            <a:endParaRPr lang="en-US"/>
          </a:p>
        </p:txBody>
      </p:sp>
    </p:spTree>
    <p:extLst>
      <p:ext uri="{BB962C8B-B14F-4D97-AF65-F5344CB8AC3E}">
        <p14:creationId xmlns:p14="http://schemas.microsoft.com/office/powerpoint/2010/main" val="691200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1135A-8029-2EEF-48CB-B1B71722C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3B1C0-B499-13C5-01D7-5CEF40F6B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945EA-740B-51C1-C740-74024A56F5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a:t>
            </a:r>
          </a:p>
          <a:p>
            <a:r>
              <a:rPr lang="en-US" dirty="0">
                <a:ea typeface="Calibri"/>
                <a:cs typeface="Calibri"/>
              </a:rPr>
              <a:t>These slides are good, high-level reminders of what has changed for this season. This information is accurate as of Team Update 10 (Nov 13, 2025). The Judge Advisor should review Team Updates prior to the event for any superseding information. - https://ftc-resources.firstinspires.org/ftc/game/tu-combined</a:t>
            </a:r>
          </a:p>
        </p:txBody>
      </p:sp>
      <p:sp>
        <p:nvSpPr>
          <p:cNvPr id="4" name="Slide Number Placeholder 3">
            <a:extLst>
              <a:ext uri="{FF2B5EF4-FFF2-40B4-BE49-F238E27FC236}">
                <a16:creationId xmlns:a16="http://schemas.microsoft.com/office/drawing/2014/main" id="{14FFD534-FF64-A734-93BB-858D797CD015}"/>
              </a:ext>
            </a:extLst>
          </p:cNvPr>
          <p:cNvSpPr>
            <a:spLocks noGrp="1"/>
          </p:cNvSpPr>
          <p:nvPr>
            <p:ph type="sldNum" sz="quarter" idx="5"/>
          </p:nvPr>
        </p:nvSpPr>
        <p:spPr/>
        <p:txBody>
          <a:bodyPr/>
          <a:lstStyle/>
          <a:p>
            <a:fld id="{3E671015-C9A7-E442-A272-92807C04718A}" type="slidenum">
              <a:rPr lang="en-US" smtClean="0"/>
              <a:t>40</a:t>
            </a:fld>
            <a:endParaRPr lang="en-US"/>
          </a:p>
        </p:txBody>
      </p:sp>
    </p:spTree>
    <p:extLst>
      <p:ext uri="{BB962C8B-B14F-4D97-AF65-F5344CB8AC3E}">
        <p14:creationId xmlns:p14="http://schemas.microsoft.com/office/powerpoint/2010/main" val="418231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one slide overview of why judging matters!</a:t>
            </a:r>
          </a:p>
        </p:txBody>
      </p:sp>
      <p:sp>
        <p:nvSpPr>
          <p:cNvPr id="4" name="Slide Number Placeholder 3"/>
          <p:cNvSpPr>
            <a:spLocks noGrp="1"/>
          </p:cNvSpPr>
          <p:nvPr>
            <p:ph type="sldNum" sz="quarter" idx="5"/>
          </p:nvPr>
        </p:nvSpPr>
        <p:spPr/>
        <p:txBody>
          <a:bodyPr/>
          <a:lstStyle/>
          <a:p>
            <a:fld id="{3E671015-C9A7-E442-A272-92807C04718A}" type="slidenum">
              <a:rPr lang="en-US" smtClean="0"/>
              <a:t>5</a:t>
            </a:fld>
            <a:endParaRPr lang="en-US"/>
          </a:p>
        </p:txBody>
      </p:sp>
    </p:spTree>
    <p:extLst>
      <p:ext uri="{BB962C8B-B14F-4D97-AF65-F5344CB8AC3E}">
        <p14:creationId xmlns:p14="http://schemas.microsoft.com/office/powerpoint/2010/main" val="3109453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A1CA0-C1B0-883B-3636-67BA12216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142FA-297E-2012-425A-BF56457B9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45A37-C19D-7D52-23B3-BB0DDA4D37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a:t>
            </a:r>
          </a:p>
          <a:p>
            <a:r>
              <a:rPr lang="en-US" dirty="0">
                <a:ea typeface="Calibri"/>
                <a:cs typeface="Calibri"/>
              </a:rPr>
              <a:t>These slides are good, high-level reminders of what has changed for this season. This information is accurate as of Team Update 10 (Nov 13, 2025). The Judge Advisor should review Team Updates prior to the event for any superseding information. - https://ftc-resources.firstinspires.org/ftc/game/tu-combined</a:t>
            </a:r>
          </a:p>
        </p:txBody>
      </p:sp>
      <p:sp>
        <p:nvSpPr>
          <p:cNvPr id="4" name="Slide Number Placeholder 3">
            <a:extLst>
              <a:ext uri="{FF2B5EF4-FFF2-40B4-BE49-F238E27FC236}">
                <a16:creationId xmlns:a16="http://schemas.microsoft.com/office/drawing/2014/main" id="{55A224A3-668A-080F-D9FE-5117035BE259}"/>
              </a:ext>
            </a:extLst>
          </p:cNvPr>
          <p:cNvSpPr>
            <a:spLocks noGrp="1"/>
          </p:cNvSpPr>
          <p:nvPr>
            <p:ph type="sldNum" sz="quarter" idx="5"/>
          </p:nvPr>
        </p:nvSpPr>
        <p:spPr/>
        <p:txBody>
          <a:bodyPr/>
          <a:lstStyle/>
          <a:p>
            <a:fld id="{3E671015-C9A7-E442-A272-92807C04718A}" type="slidenum">
              <a:rPr lang="en-US" smtClean="0"/>
              <a:t>41</a:t>
            </a:fld>
            <a:endParaRPr lang="en-US"/>
          </a:p>
        </p:txBody>
      </p:sp>
    </p:spTree>
    <p:extLst>
      <p:ext uri="{BB962C8B-B14F-4D97-AF65-F5344CB8AC3E}">
        <p14:creationId xmlns:p14="http://schemas.microsoft.com/office/powerpoint/2010/main" val="288049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EDIT for your event (if needed)</a:t>
            </a:r>
            <a:endParaRPr lang="en-US" dirty="0">
              <a:solidFill>
                <a:srgbClr val="444444"/>
              </a:solidFill>
            </a:endParaRPr>
          </a:p>
          <a:p>
            <a:r>
              <a:rPr lang="en-US" dirty="0"/>
              <a:t>This slide includes the minimum timing for Structured Interviews required for </a:t>
            </a:r>
            <a:r>
              <a:rPr lang="en-US" i="1" dirty="0"/>
              <a:t>FIRST</a:t>
            </a:r>
            <a:r>
              <a:rPr lang="en-US" dirty="0"/>
              <a:t> Tech Challenge. Some teams may require a translator. Edit this slide if the Structured Interviews will last longer than 10 minutes.</a:t>
            </a:r>
          </a:p>
        </p:txBody>
      </p:sp>
      <p:sp>
        <p:nvSpPr>
          <p:cNvPr id="4" name="Slide Number Placeholder 3"/>
          <p:cNvSpPr>
            <a:spLocks noGrp="1"/>
          </p:cNvSpPr>
          <p:nvPr>
            <p:ph type="sldNum" sz="quarter" idx="5"/>
          </p:nvPr>
        </p:nvSpPr>
        <p:spPr/>
        <p:txBody>
          <a:bodyPr/>
          <a:lstStyle/>
          <a:p>
            <a:fld id="{3E671015-C9A7-E442-A272-92807C04718A}" type="slidenum">
              <a:rPr lang="en-US" smtClean="0"/>
              <a:t>6</a:t>
            </a:fld>
            <a:endParaRPr lang="en-US"/>
          </a:p>
        </p:txBody>
      </p:sp>
    </p:spTree>
    <p:extLst>
      <p:ext uri="{BB962C8B-B14F-4D97-AF65-F5344CB8AC3E}">
        <p14:creationId xmlns:p14="http://schemas.microsoft.com/office/powerpoint/2010/main" val="162295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a:t>
            </a:r>
            <a:endParaRPr lang="en-US">
              <a:solidFill>
                <a:srgbClr val="444444"/>
              </a:solidFill>
            </a:endParaRPr>
          </a:p>
          <a:p>
            <a:r>
              <a:rPr lang="en-US"/>
              <a:t>*Example of a 24-team event with 4 judging panels and 20-minute structured interview blocks. Each judge panel will see 6 teams during the structured interview.</a:t>
            </a:r>
            <a:br>
              <a:rPr lang="en-US"/>
            </a:br>
            <a:r>
              <a:rPr lang="en-US"/>
              <a:t>Please feel free to change this to your event’s schedule.</a:t>
            </a:r>
          </a:p>
        </p:txBody>
      </p:sp>
      <p:sp>
        <p:nvSpPr>
          <p:cNvPr id="4" name="Slide Number Placeholder 3"/>
          <p:cNvSpPr>
            <a:spLocks noGrp="1"/>
          </p:cNvSpPr>
          <p:nvPr>
            <p:ph type="sldNum" sz="quarter" idx="5"/>
          </p:nvPr>
        </p:nvSpPr>
        <p:spPr/>
        <p:txBody>
          <a:bodyPr/>
          <a:lstStyle/>
          <a:p>
            <a:fld id="{3E671015-C9A7-E442-A272-92807C04718A}" type="slidenum">
              <a:rPr lang="en-US" smtClean="0"/>
              <a:t>7</a:t>
            </a:fld>
            <a:endParaRPr lang="en-US"/>
          </a:p>
        </p:txBody>
      </p:sp>
    </p:spTree>
    <p:extLst>
      <p:ext uri="{BB962C8B-B14F-4D97-AF65-F5344CB8AC3E}">
        <p14:creationId xmlns:p14="http://schemas.microsoft.com/office/powerpoint/2010/main" val="372159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a:t>
            </a:r>
            <a:endParaRPr lang="en-US"/>
          </a:p>
          <a:p>
            <a:r>
              <a:rPr lang="en-US">
                <a:ea typeface="Calibri"/>
                <a:cs typeface="Calibri"/>
              </a:rPr>
              <a:t>If your event is at a complex site, having a map of the venue make sense</a:t>
            </a:r>
          </a:p>
          <a:p>
            <a:r>
              <a:rPr lang="en-US">
                <a:ea typeface="Calibri"/>
                <a:cs typeface="Calibri"/>
              </a:rPr>
              <a:t>You can delete this slide if you don't have a venue map or it is a very obvious/simple where the Structured Interviews are located, the Competition Area, the Team Pits, the Volunteer Break room is located, Restrooms are located, etc.</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8</a:t>
            </a:fld>
            <a:endParaRPr lang="en-US"/>
          </a:p>
        </p:txBody>
      </p:sp>
    </p:spTree>
    <p:extLst>
      <p:ext uri="{BB962C8B-B14F-4D97-AF65-F5344CB8AC3E}">
        <p14:creationId xmlns:p14="http://schemas.microsoft.com/office/powerpoint/2010/main" val="403789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0D7BD-1CEC-47D4-44AF-0BDB39576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D2FBB-2AD1-0568-77A6-D3B61B3D5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E177B-0F0E-65EF-CC01-A573803F1D54}"/>
              </a:ext>
            </a:extLst>
          </p:cNvPr>
          <p:cNvSpPr>
            <a:spLocks noGrp="1"/>
          </p:cNvSpPr>
          <p:nvPr>
            <p:ph type="body" idx="1"/>
          </p:nvPr>
        </p:nvSpPr>
        <p:spPr/>
        <p:txBody>
          <a:bodyPr/>
          <a:lstStyle/>
          <a:p>
            <a:r>
              <a:rPr lang="en-US" b="1" dirty="0"/>
              <a:t>EDIT for your event</a:t>
            </a:r>
            <a:endParaRPr lang="en-US" dirty="0"/>
          </a:p>
          <a:p>
            <a:r>
              <a:rPr lang="en-US" dirty="0">
                <a:ea typeface="Calibri"/>
                <a:cs typeface="Calibri"/>
              </a:rPr>
              <a:t>If your event is at a complex pit layout, having a map of the pits make sense</a:t>
            </a:r>
          </a:p>
          <a:p>
            <a:r>
              <a:rPr lang="en-US" dirty="0">
                <a:ea typeface="Calibri"/>
                <a:cs typeface="Calibri"/>
              </a:rPr>
              <a:t>You can delete this slide if you don't have a pit map</a:t>
            </a:r>
          </a:p>
        </p:txBody>
      </p:sp>
      <p:sp>
        <p:nvSpPr>
          <p:cNvPr id="4" name="Slide Number Placeholder 3">
            <a:extLst>
              <a:ext uri="{FF2B5EF4-FFF2-40B4-BE49-F238E27FC236}">
                <a16:creationId xmlns:a16="http://schemas.microsoft.com/office/drawing/2014/main" id="{2CDB544C-486E-B8EE-5344-55F463697B8D}"/>
              </a:ext>
            </a:extLst>
          </p:cNvPr>
          <p:cNvSpPr>
            <a:spLocks noGrp="1"/>
          </p:cNvSpPr>
          <p:nvPr>
            <p:ph type="sldNum" sz="quarter" idx="5"/>
          </p:nvPr>
        </p:nvSpPr>
        <p:spPr/>
        <p:txBody>
          <a:bodyPr/>
          <a:lstStyle/>
          <a:p>
            <a:fld id="{3E671015-C9A7-E442-A272-92807C04718A}" type="slidenum">
              <a:rPr lang="en-US" smtClean="0"/>
              <a:t>9</a:t>
            </a:fld>
            <a:endParaRPr lang="en-US"/>
          </a:p>
        </p:txBody>
      </p:sp>
    </p:spTree>
    <p:extLst>
      <p:ext uri="{BB962C8B-B14F-4D97-AF65-F5344CB8AC3E}">
        <p14:creationId xmlns:p14="http://schemas.microsoft.com/office/powerpoint/2010/main" val="254346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good one slide overview of the Judging Goals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10</a:t>
            </a:fld>
            <a:endParaRPr lang="en-US"/>
          </a:p>
        </p:txBody>
      </p:sp>
    </p:spTree>
    <p:extLst>
      <p:ext uri="{BB962C8B-B14F-4D97-AF65-F5344CB8AC3E}">
        <p14:creationId xmlns:p14="http://schemas.microsoft.com/office/powerpoint/2010/main" val="352822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one slide with the rules of judging. You can review these briefly with </a:t>
            </a:r>
            <a:r>
              <a:rPr lang="en-US"/>
              <a:t>your Judges.</a:t>
            </a:r>
            <a:endParaRPr lang="en-US" dirty="0">
              <a:solidFill>
                <a:srgbClr val="444444"/>
              </a:solidFill>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11</a:t>
            </a:fld>
            <a:endParaRPr lang="en-US"/>
          </a:p>
        </p:txBody>
      </p:sp>
    </p:spTree>
    <p:extLst>
      <p:ext uri="{BB962C8B-B14F-4D97-AF65-F5344CB8AC3E}">
        <p14:creationId xmlns:p14="http://schemas.microsoft.com/office/powerpoint/2010/main" val="1735357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1317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1" cy="3336174"/>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685184" y="3518169"/>
            <a:ext cx="2822712" cy="381646"/>
          </a:xfrm>
          <a:prstGeom prst="rect">
            <a:avLst/>
          </a:prstGeom>
        </p:spPr>
        <p:txBody>
          <a:bodyPr>
            <a:noAutofit/>
          </a:bodyPr>
          <a:lstStyle>
            <a:lvl1pPr marL="0" indent="0" algn="r">
              <a:buNone/>
              <a:defRPr sz="1400">
                <a:latin typeface="Roboto" panose="02000000000000000000" pitchFamily="2" charset="0"/>
                <a:ea typeface="Roboto" panose="02000000000000000000" pitchFamily="2" charset="0"/>
                <a:cs typeface="Helvetica Neue" panose="0200050300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36104" y="3518169"/>
            <a:ext cx="4744279" cy="446896"/>
          </a:xfrm>
          <a:prstGeom prst="rect">
            <a:avLst/>
          </a:prstGeom>
        </p:spPr>
        <p:txBody>
          <a:bodyPr anchor="t">
            <a:normAutofit/>
          </a:bodyPr>
          <a:lstStyle>
            <a:lvl1pPr algn="l">
              <a:defRPr sz="1800">
                <a:solidFill>
                  <a:schemeClr val="tx1"/>
                </a:solidFill>
              </a:defRPr>
            </a:lvl1pPr>
          </a:lstStyle>
          <a:p>
            <a:r>
              <a:rPr lang="en-US"/>
              <a:t>Click to edit Master title style</a:t>
            </a:r>
          </a:p>
        </p:txBody>
      </p:sp>
      <p:cxnSp>
        <p:nvCxnSpPr>
          <p:cNvPr id="5" name="Straight Connector 4"/>
          <p:cNvCxnSpPr>
            <a:cxnSpLocks/>
          </p:cNvCxnSpPr>
          <p:nvPr userDrawn="1"/>
        </p:nvCxnSpPr>
        <p:spPr>
          <a:xfrm>
            <a:off x="0" y="3347405"/>
            <a:ext cx="9144000"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2949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4402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7870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6247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2629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6"/>
            <a:ext cx="8289235" cy="29734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68829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41281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4"/>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2443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3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9526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5"/>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37170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7100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91882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5549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611" y="1011929"/>
            <a:ext cx="8460777" cy="654325"/>
          </a:xfrm>
          <a:prstGeom prst="rect">
            <a:avLst/>
          </a:prstGeom>
        </p:spPr>
        <p:txBody>
          <a:bodyPr anchor="t" anchorCtr="0">
            <a:noAutofit/>
          </a:bodyPr>
          <a:lstStyle>
            <a:lvl1pPr algn="ctr">
              <a:lnSpc>
                <a:spcPct val="90000"/>
              </a:lnSpc>
              <a:defRPr sz="3600" spc="-80" baseline="0">
                <a:solidFill>
                  <a:schemeClr val="bg1"/>
                </a:solidFill>
              </a:defRPr>
            </a:lvl1pPr>
          </a:lstStyle>
          <a:p>
            <a:r>
              <a:rPr lang="en-US"/>
              <a:t>Conference Session Title</a:t>
            </a:r>
          </a:p>
        </p:txBody>
      </p:sp>
      <p:sp>
        <p:nvSpPr>
          <p:cNvPr id="3" name="Subtitle 2"/>
          <p:cNvSpPr>
            <a:spLocks noGrp="1"/>
          </p:cNvSpPr>
          <p:nvPr>
            <p:ph type="subTitle" idx="1" hasCustomPrompt="1"/>
          </p:nvPr>
        </p:nvSpPr>
        <p:spPr>
          <a:xfrm>
            <a:off x="344558" y="2024683"/>
            <a:ext cx="8460776" cy="360367"/>
          </a:xfrm>
          <a:prstGeom prst="rect">
            <a:avLst/>
          </a:prstGeom>
        </p:spPr>
        <p:txBody>
          <a:bodyPr lIns="0" tIns="0" rIns="0" bIns="0">
            <a:normAutofit/>
          </a:bodyPr>
          <a:lstStyle>
            <a:lvl1pPr marL="0" indent="0" algn="ctr">
              <a:buNone/>
              <a:defRPr sz="22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5689" y="4651334"/>
            <a:ext cx="3496493" cy="199800"/>
          </a:xfrm>
          <a:prstGeom prst="rect">
            <a:avLst/>
          </a:prstGeom>
        </p:spPr>
        <p:txBody>
          <a:bodyPr lIns="0" tIns="0" rIns="0" bIns="0">
            <a:normAutofit/>
          </a:bodyPr>
          <a:lstStyle>
            <a:lvl1pPr marL="0" indent="0" algn="ctr">
              <a:buNone/>
              <a:defRPr sz="15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4224785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97538" y="330543"/>
            <a:ext cx="3222507" cy="220576"/>
          </a:xfrm>
          <a:prstGeom prst="rect">
            <a:avLst/>
          </a:prstGeom>
        </p:spPr>
        <p:txBody>
          <a:bodyPr lIns="0" tIns="0" rIns="0" bIns="0">
            <a:normAutofit/>
          </a:bodyPr>
          <a:lstStyle>
            <a:lvl1pPr marL="0" indent="0" algn="ctr">
              <a:buNone/>
              <a:defRPr sz="1500"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2688014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4139" y="1055377"/>
            <a:ext cx="4491612" cy="1140478"/>
          </a:xfrm>
          <a:prstGeom prst="rect">
            <a:avLst/>
          </a:prstGeom>
        </p:spPr>
        <p:txBody>
          <a:bodyPr anchor="t" anchorCtr="0">
            <a:noAutofit/>
          </a:bodyPr>
          <a:lstStyle>
            <a:lvl1pPr>
              <a:lnSpc>
                <a:spcPct val="90000"/>
              </a:lnSpc>
              <a:defRPr sz="3600" spc="-8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134140" y="2874655"/>
            <a:ext cx="4491612" cy="1140477"/>
          </a:xfrm>
          <a:prstGeom prst="rect">
            <a:avLst/>
          </a:prstGeom>
        </p:spPr>
        <p:txBody>
          <a:bodyPr lIns="0" tIns="0" rIns="0" bIns="0"/>
          <a:lstStyle>
            <a:lvl1pPr marL="0" indent="0" algn="l">
              <a:buNone/>
              <a:defRPr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83604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67435"/>
            <a:ext cx="8289235" cy="2936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FEF8937E-7FDF-C44A-8A36-A5D313022C70}"/>
              </a:ext>
            </a:extLst>
          </p:cNvPr>
          <p:cNvSpPr>
            <a:spLocks noGrp="1"/>
          </p:cNvSpPr>
          <p:nvPr>
            <p:ph idx="1"/>
          </p:nvPr>
        </p:nvSpPr>
        <p:spPr>
          <a:xfrm>
            <a:off x="3575050" y="1667434"/>
            <a:ext cx="5111750" cy="2937647"/>
          </a:xfrm>
          <a:prstGeom prst="rect">
            <a:avLst/>
          </a:prstGeom>
        </p:spPr>
        <p:txBody>
          <a:bodyPr/>
          <a:lstStyle>
            <a:lvl1pPr>
              <a:defRPr sz="2000">
                <a:latin typeface="Roboto" panose="02000000000000000000" pitchFamily="2" charset="0"/>
                <a:ea typeface="Roboto" panose="02000000000000000000" pitchFamily="2" charset="0"/>
                <a:cs typeface="Helvetica Neue" panose="02000503000000020004" pitchFamily="2" charset="0"/>
              </a:defRPr>
            </a:lvl1pPr>
            <a:lvl2pPr>
              <a:defRPr sz="2000">
                <a:latin typeface="Roboto" panose="02000000000000000000" pitchFamily="2" charset="0"/>
                <a:ea typeface="Roboto" panose="02000000000000000000" pitchFamily="2" charset="0"/>
                <a:cs typeface="Helvetica Neue" panose="02000503000000020004" pitchFamily="2" charset="0"/>
              </a:defRPr>
            </a:lvl2pPr>
            <a:lvl3pPr>
              <a:defRPr sz="1800">
                <a:latin typeface="Roboto" panose="02000000000000000000" pitchFamily="2" charset="0"/>
                <a:ea typeface="Roboto" panose="02000000000000000000" pitchFamily="2" charset="0"/>
                <a:cs typeface="Helvetica Neue" panose="02000503000000020004" pitchFamily="2" charset="0"/>
              </a:defRPr>
            </a:lvl3pPr>
            <a:lvl4pPr>
              <a:defRPr sz="1600">
                <a:latin typeface="Roboto" panose="02000000000000000000" pitchFamily="2" charset="0"/>
                <a:ea typeface="Roboto" panose="02000000000000000000" pitchFamily="2" charset="0"/>
                <a:cs typeface="Helvetica Neue" panose="02000503000000020004" pitchFamily="2" charset="0"/>
              </a:defRPr>
            </a:lvl4pPr>
            <a:lvl5pPr>
              <a:defRPr sz="1400">
                <a:latin typeface="Roboto" panose="02000000000000000000" pitchFamily="2" charset="0"/>
                <a:ea typeface="Roboto" panose="02000000000000000000" pitchFamily="2" charset="0"/>
                <a:cs typeface="Helvetica Neue" panose="02000503000000020004"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E4F49F02-EF0A-1541-AE9A-C0D9F3AE3AAA}"/>
              </a:ext>
            </a:extLst>
          </p:cNvPr>
          <p:cNvSpPr>
            <a:spLocks noGrp="1"/>
          </p:cNvSpPr>
          <p:nvPr>
            <p:ph type="body" sz="half" idx="2"/>
          </p:nvPr>
        </p:nvSpPr>
        <p:spPr>
          <a:xfrm>
            <a:off x="457201" y="1667434"/>
            <a:ext cx="2922103" cy="2937647"/>
          </a:xfrm>
          <a:prstGeom prst="rect">
            <a:avLst/>
          </a:prstGeo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59694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A2E7-7AC0-7C42-BA19-C28C5C917E93}"/>
              </a:ext>
            </a:extLst>
          </p:cNvPr>
          <p:cNvSpPr>
            <a:spLocks noGrp="1"/>
          </p:cNvSpPr>
          <p:nvPr>
            <p:ph type="title"/>
          </p:nvPr>
        </p:nvSpPr>
        <p:spPr>
          <a:xfrm>
            <a:off x="2084294" y="598595"/>
            <a:ext cx="6754904" cy="675863"/>
          </a:xfrm>
        </p:spPr>
        <p:txBody>
          <a:bodyPr/>
          <a:lstStyle/>
          <a:p>
            <a:r>
              <a:rPr lang="en-US"/>
              <a:t>Click to edit Master title style</a:t>
            </a:r>
          </a:p>
        </p:txBody>
      </p:sp>
    </p:spTree>
    <p:extLst>
      <p:ext uri="{BB962C8B-B14F-4D97-AF65-F5344CB8AC3E}">
        <p14:creationId xmlns:p14="http://schemas.microsoft.com/office/powerpoint/2010/main" val="341554535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0196" y="598595"/>
            <a:ext cx="6119002" cy="675863"/>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2720196" y="1799293"/>
            <a:ext cx="6119002" cy="255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24" r:id="rId1"/>
    <p:sldLayoutId id="2147483950" r:id="rId2"/>
    <p:sldLayoutId id="2147483913" r:id="rId3"/>
    <p:sldLayoutId id="2147483948" r:id="rId4"/>
    <p:sldLayoutId id="2147483949" r:id="rId5"/>
    <p:sldLayoutId id="2147483925" r:id="rId6"/>
    <p:sldLayoutId id="2147483914" r:id="rId7"/>
    <p:sldLayoutId id="2147483945" r:id="rId8"/>
    <p:sldLayoutId id="2147483936" r:id="rId9"/>
    <p:sldLayoutId id="2147483921" r:id="rId10"/>
    <p:sldLayoutId id="2147483934" r:id="rId11"/>
    <p:sldLayoutId id="2147483946" r:id="rId12"/>
    <p:sldLayoutId id="2147483947"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51" r:id="rId22"/>
    <p:sldLayoutId id="2147483952" r:id="rId23"/>
  </p:sldLayoutIdLst>
  <p:hf hdr="0" ftr="0" dt="0"/>
  <p:txStyles>
    <p:titleStyle>
      <a:lvl1pPr algn="l" defTabSz="914400" rtl="0" eaLnBrk="1" latinLnBrk="0" hangingPunct="1">
        <a:spcBef>
          <a:spcPct val="0"/>
        </a:spcBef>
        <a:buNone/>
        <a:defRPr sz="2400" b="1" i="0" kern="120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p:titleStyle>
    <p:bodyStyle>
      <a:lvl1pPr marL="0" indent="0" algn="l" defTabSz="914400" rtl="0" eaLnBrk="1" latinLnBrk="0" hangingPunct="1">
        <a:spcBef>
          <a:spcPct val="20000"/>
        </a:spcBef>
        <a:spcAft>
          <a:spcPts val="600"/>
        </a:spcAft>
        <a:buFont typeface="Arial" pitchFamily="34" charset="0"/>
        <a:buNone/>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182880" algn="l" defTabSz="914400" rtl="0" eaLnBrk="1" latinLnBrk="0" hangingPunct="1">
        <a:spcBef>
          <a:spcPct val="20000"/>
        </a:spcBef>
        <a:buClr>
          <a:schemeClr val="tx1"/>
        </a:buClr>
        <a:buFont typeface="Arial" pitchFamily="34" charset="0"/>
        <a:buChar char="•"/>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lgn="l" defTabSz="914400" rtl="0" eaLnBrk="1" latinLnBrk="0" hangingPunct="1">
        <a:spcBef>
          <a:spcPct val="20000"/>
        </a:spcBef>
        <a:buClr>
          <a:schemeClr val="tx1"/>
        </a:buClr>
        <a:buFont typeface="Arial" pitchFamily="34" charset="0"/>
        <a:buChar char="•"/>
        <a:defRPr sz="18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defTabSz="914400" rtl="0" eaLnBrk="1" latinLnBrk="0" hangingPunct="1">
        <a:spcBef>
          <a:spcPct val="20000"/>
        </a:spcBef>
        <a:buClr>
          <a:schemeClr val="tx1"/>
        </a:buClr>
        <a:buFont typeface="Arial" pitchFamily="34" charset="0"/>
        <a:buChar char="•"/>
        <a:defRPr sz="16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defTabSz="914400" rtl="0" eaLnBrk="1" latinLnBrk="0" hangingPunct="1">
        <a:spcBef>
          <a:spcPct val="20000"/>
        </a:spcBef>
        <a:buClr>
          <a:schemeClr val="tx1"/>
        </a:buClr>
        <a:buFont typeface="Arial" pitchFamily="34" charset="0"/>
        <a:buChar char="•"/>
        <a:defRPr sz="1400" b="0" i="0" kern="1200" baseline="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usfirst.app.box.com/s/fscu2jyuijfnz1qrbdiegeu668nkk51j"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ftc-resources.firstinspires.org/ftc/event/question-bank" TargetMode="External"/><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ftc-resources.firstinspires.org/ftc/archive/2026/event/judging-guide"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info.firstinspires.org/hubfs/web/program/ftc/outreach-terms-and-definitions.pdf"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ftc-resources.firstinspires.org/ftc/archive/2026/event/judging-guide"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hyperlink" Target="https://ftc-resources.firstinspires.org/ftc/game/manual-04"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ftc-events.firstinspires.org/"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36EA-F514-F4CE-DD6A-93767F8F79B0}"/>
              </a:ext>
            </a:extLst>
          </p:cNvPr>
          <p:cNvSpPr>
            <a:spLocks noGrp="1"/>
          </p:cNvSpPr>
          <p:nvPr>
            <p:ph type="title"/>
          </p:nvPr>
        </p:nvSpPr>
        <p:spPr/>
        <p:txBody>
          <a:bodyPr/>
          <a:lstStyle/>
          <a:p>
            <a:r>
              <a:rPr lang="en-US">
                <a:latin typeface="Roboto"/>
                <a:ea typeface="Roboto"/>
              </a:rPr>
              <a:t>INSTRUCTIONS</a:t>
            </a:r>
            <a:endParaRPr lang="en-US"/>
          </a:p>
        </p:txBody>
      </p:sp>
      <p:sp>
        <p:nvSpPr>
          <p:cNvPr id="3" name="Content Placeholder 2">
            <a:extLst>
              <a:ext uri="{FF2B5EF4-FFF2-40B4-BE49-F238E27FC236}">
                <a16:creationId xmlns:a16="http://schemas.microsoft.com/office/drawing/2014/main" id="{A4FD14FB-10AB-371A-A7BD-5AFA1332BFE3}"/>
              </a:ext>
            </a:extLst>
          </p:cNvPr>
          <p:cNvSpPr>
            <a:spLocks noGrp="1"/>
          </p:cNvSpPr>
          <p:nvPr>
            <p:ph idx="1"/>
          </p:nvPr>
        </p:nvSpPr>
        <p:spPr>
          <a:xfrm>
            <a:off x="457199" y="1647824"/>
            <a:ext cx="8479735" cy="3197095"/>
          </a:xfrm>
        </p:spPr>
        <p:txBody>
          <a:bodyPr vert="horz" lIns="91440" tIns="45720" rIns="91440" bIns="45720" rtlCol="0" anchor="t">
            <a:normAutofit/>
          </a:bodyPr>
          <a:lstStyle/>
          <a:p>
            <a:pPr marL="342900" indent="-342900">
              <a:buChar char="•"/>
            </a:pPr>
            <a:r>
              <a:rPr lang="en-US" sz="1400" dirty="0">
                <a:latin typeface="Roboto"/>
                <a:ea typeface="Roboto"/>
              </a:rPr>
              <a:t>IMPORTANT:  Several slides have timelines and other information that you will need to be updated for your specific event.</a:t>
            </a:r>
            <a:endParaRPr lang="en-US" sz="1400" dirty="0"/>
          </a:p>
          <a:p>
            <a:pPr marL="800100" lvl="1" indent="-342900">
              <a:spcAft>
                <a:spcPts val="600"/>
              </a:spcAft>
              <a:buClr>
                <a:srgbClr val="000000"/>
              </a:buClr>
              <a:buFont typeface="Courier New" pitchFamily="34" charset="0"/>
              <a:buChar char="o"/>
            </a:pPr>
            <a:r>
              <a:rPr lang="en-US" sz="1400" dirty="0">
                <a:latin typeface="Roboto"/>
                <a:ea typeface="Roboto"/>
              </a:rPr>
              <a:t>Some slides have speaker notes to indicate if it is optional or needs editing.</a:t>
            </a:r>
          </a:p>
          <a:p>
            <a:pPr marL="342900" indent="-342900">
              <a:buChar char="•"/>
            </a:pPr>
            <a:r>
              <a:rPr lang="en-US" sz="1400" dirty="0">
                <a:latin typeface="Roboto"/>
                <a:ea typeface="Roboto"/>
              </a:rPr>
              <a:t>Note that this presentation can be reviewed with Judges ahead of the event  (vs in the morning before the Structured Interviews take place).</a:t>
            </a:r>
            <a:endParaRPr lang="en-US" sz="1400" dirty="0"/>
          </a:p>
          <a:p>
            <a:pPr marL="342900" indent="-342900">
              <a:buChar char="•"/>
            </a:pPr>
            <a:r>
              <a:rPr lang="en-US" sz="1400" dirty="0">
                <a:latin typeface="Roboto"/>
                <a:ea typeface="Roboto"/>
              </a:rPr>
              <a:t>For the Morning Orientation meeting, you can skip the post Structured Interview slides to review after all the Structured Interviews are complete if time is an issue</a:t>
            </a:r>
            <a:endParaRPr lang="en-US" sz="1400" dirty="0"/>
          </a:p>
          <a:p>
            <a:pPr marL="342900" indent="-342900">
              <a:buChar char="•"/>
            </a:pPr>
            <a:r>
              <a:rPr lang="en-US" sz="1400" dirty="0">
                <a:latin typeface="Roboto"/>
                <a:ea typeface="Roboto"/>
              </a:rPr>
              <a:t>You need to confirm that all Judges have completed the training and passed the Certification test as this orientation deck is not a replacement!</a:t>
            </a:r>
          </a:p>
        </p:txBody>
      </p:sp>
      <p:sp>
        <p:nvSpPr>
          <p:cNvPr id="4" name="Rectangle: Rounded Corners 3">
            <a:extLst>
              <a:ext uri="{FF2B5EF4-FFF2-40B4-BE49-F238E27FC236}">
                <a16:creationId xmlns:a16="http://schemas.microsoft.com/office/drawing/2014/main" id="{E475FBEB-DCAF-C8E1-1AE4-D5674C5981DC}"/>
              </a:ext>
            </a:extLst>
          </p:cNvPr>
          <p:cNvSpPr/>
          <p:nvPr/>
        </p:nvSpPr>
        <p:spPr>
          <a:xfrm>
            <a:off x="1346400" y="4377600"/>
            <a:ext cx="6127200" cy="61103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Delete this slide before presenting</a:t>
            </a:r>
          </a:p>
        </p:txBody>
      </p:sp>
    </p:spTree>
    <p:extLst>
      <p:ext uri="{BB962C8B-B14F-4D97-AF65-F5344CB8AC3E}">
        <p14:creationId xmlns:p14="http://schemas.microsoft.com/office/powerpoint/2010/main" val="185617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38055D4-9A2F-473B-6F43-2D245782EA30}"/>
              </a:ext>
            </a:extLst>
          </p:cNvPr>
          <p:cNvSpPr>
            <a:spLocks noGrp="1" noChangeAspect="1"/>
          </p:cNvSpPr>
          <p:nvPr>
            <p:ph type="title"/>
          </p:nvPr>
        </p:nvSpPr>
        <p:spPr/>
        <p:txBody>
          <a:bodyPr/>
          <a:lstStyle/>
          <a:p>
            <a:r>
              <a:rPr lang="en-US"/>
              <a:t>Judging in One Slide</a:t>
            </a:r>
          </a:p>
        </p:txBody>
      </p:sp>
      <p:sp>
        <p:nvSpPr>
          <p:cNvPr id="15" name="Content Placeholder 2">
            <a:extLst>
              <a:ext uri="{FF2B5EF4-FFF2-40B4-BE49-F238E27FC236}">
                <a16:creationId xmlns:a16="http://schemas.microsoft.com/office/drawing/2014/main" id="{3525AD94-E39B-CC41-88DD-E01B02404355}"/>
              </a:ext>
            </a:extLst>
          </p:cNvPr>
          <p:cNvSpPr>
            <a:spLocks noGrp="1" noChangeAspect="1"/>
          </p:cNvSpPr>
          <p:nvPr>
            <p:ph idx="1"/>
          </p:nvPr>
        </p:nvSpPr>
        <p:spPr/>
        <p:txBody>
          <a:bodyPr vert="horz" lIns="91440" tIns="45720" rIns="91440" bIns="45720" rtlCol="0" anchor="t">
            <a:normAutofit fontScale="92500" lnSpcReduction="20000"/>
          </a:bodyPr>
          <a:lstStyle/>
          <a:p>
            <a:pPr marL="0" lvl="0" indent="0" algn="l" rtl="0">
              <a:lnSpc>
                <a:spcPct val="100000"/>
              </a:lnSpc>
              <a:spcBef>
                <a:spcPts val="0"/>
              </a:spcBef>
              <a:spcAft>
                <a:spcPts val="0"/>
              </a:spcAft>
              <a:buClr>
                <a:schemeClr val="dk1"/>
              </a:buClr>
              <a:buSzPts val="1400"/>
              <a:buFont typeface="Arial"/>
              <a:buNone/>
            </a:pPr>
            <a:r>
              <a:rPr lang="en-US" sz="1600">
                <a:latin typeface="Roboto"/>
                <a:ea typeface="Roboto"/>
                <a:cs typeface="Roboto"/>
                <a:sym typeface="Arial"/>
              </a:rPr>
              <a:t>Judges demonstrate </a:t>
            </a:r>
            <a:r>
              <a:rPr lang="en-US" sz="1600" i="1">
                <a:latin typeface="Roboto"/>
                <a:ea typeface="Roboto"/>
                <a:cs typeface="Roboto"/>
                <a:sym typeface="Arial"/>
              </a:rPr>
              <a:t>Gracious Professionalism</a:t>
            </a: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provide an inspiring and rewarding experience</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represent </a:t>
            </a:r>
            <a:r>
              <a:rPr lang="en-US" sz="1600" i="1">
                <a:latin typeface="Roboto"/>
                <a:ea typeface="Roboto"/>
                <a:cs typeface="Roboto"/>
                <a:sym typeface="Arial"/>
              </a:rPr>
              <a:t>FIRST </a:t>
            </a:r>
            <a:r>
              <a:rPr lang="en-US" sz="1600">
                <a:latin typeface="Roboto"/>
                <a:ea typeface="Roboto"/>
                <a:cs typeface="Roboto"/>
                <a:sym typeface="Arial"/>
              </a:rPr>
              <a:t>as ambassadors to the students</a:t>
            </a:r>
            <a:endParaRPr lang="en-US" sz="1600">
              <a:latin typeface="Roboto"/>
              <a:ea typeface="Roboto"/>
              <a:cs typeface="Roboto"/>
            </a:endParaRPr>
          </a:p>
          <a:p>
            <a:pPr lvl="0" algn="l" rtl="0">
              <a:lnSpc>
                <a:spcPct val="100000"/>
              </a:lnSpc>
              <a:spcBef>
                <a:spcPts val="1000"/>
              </a:spcBef>
              <a:spcAft>
                <a:spcPts val="0"/>
              </a:spcAft>
              <a:buSzPts val="1400"/>
            </a:pPr>
            <a:r>
              <a:rPr lang="en-US" sz="1600">
                <a:latin typeface="Roboto"/>
                <a:ea typeface="Roboto"/>
                <a:cs typeface="Roboto"/>
                <a:sym typeface="Arial"/>
              </a:rPr>
              <a:t>Judges validate the efforts of the students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draw out and listen to their stories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are the interactive interface with students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value the students, their efforts, their teamwork</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recognize their accomplishments</a:t>
            </a:r>
            <a:endParaRPr lang="en-US" sz="1600">
              <a:latin typeface="Roboto"/>
              <a:ea typeface="Roboto"/>
              <a:cs typeface="Roboto"/>
            </a:endParaRPr>
          </a:p>
          <a:p>
            <a:pPr lvl="0" algn="l" rtl="0">
              <a:lnSpc>
                <a:spcPct val="100000"/>
              </a:lnSpc>
              <a:spcBef>
                <a:spcPts val="1000"/>
              </a:spcBef>
              <a:spcAft>
                <a:spcPts val="0"/>
              </a:spcAft>
              <a:buSzPts val="1400"/>
            </a:pPr>
            <a:r>
              <a:rPr lang="en-US" sz="1600">
                <a:latin typeface="Roboto"/>
                <a:ea typeface="Roboto"/>
                <a:cs typeface="Roboto"/>
                <a:sym typeface="Arial"/>
              </a:rPr>
              <a:t>Judges wrestle with the subjective</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accept the challenge of ranking the team efforts</a:t>
            </a:r>
            <a:endParaRPr lang="en-US" sz="1600">
              <a:latin typeface="Roboto"/>
              <a:ea typeface="Roboto"/>
              <a:cs typeface="Roboto"/>
            </a:endParaRPr>
          </a:p>
          <a:p>
            <a:pPr marL="541020" lvl="1" indent="-285750">
              <a:spcBef>
                <a:spcPts val="0"/>
              </a:spcBef>
              <a:buClrTx/>
              <a:buSzPts val="1700"/>
            </a:pPr>
            <a:r>
              <a:rPr lang="en-US" sz="1600">
                <a:latin typeface="Roboto"/>
                <a:ea typeface="Roboto"/>
                <a:cs typeface="Roboto"/>
                <a:sym typeface="Arial"/>
              </a:rPr>
              <a:t>We encourage all, yet reward few</a:t>
            </a:r>
            <a:endParaRPr lang="en-US" sz="1600">
              <a:latin typeface="Roboto"/>
              <a:ea typeface="Roboto"/>
              <a:cs typeface="Roboto"/>
            </a:endParaRPr>
          </a:p>
          <a:p>
            <a:pPr>
              <a:spcBef>
                <a:spcPts val="1000"/>
              </a:spcBef>
              <a:spcAft>
                <a:spcPts val="0"/>
              </a:spcAft>
              <a:buSzPts val="1700"/>
            </a:pPr>
            <a:r>
              <a:rPr lang="en-US" sz="1600">
                <a:latin typeface="Roboto"/>
                <a:ea typeface="Roboto"/>
                <a:cs typeface="Roboto"/>
              </a:rPr>
              <a:t>Judges do not interview teams or make decisions by themselves</a:t>
            </a:r>
          </a:p>
          <a:p>
            <a:pPr lvl="1">
              <a:spcBef>
                <a:spcPts val="0"/>
              </a:spcBef>
              <a:buSzPts val="1700"/>
            </a:pPr>
            <a:r>
              <a:rPr lang="en-US" sz="1600">
                <a:latin typeface="Roboto"/>
                <a:ea typeface="Roboto"/>
                <a:cs typeface="Roboto"/>
              </a:rPr>
              <a:t>Judges always work in a group of 2 or more </a:t>
            </a:r>
          </a:p>
        </p:txBody>
      </p:sp>
    </p:spTree>
    <p:extLst>
      <p:ext uri="{BB962C8B-B14F-4D97-AF65-F5344CB8AC3E}">
        <p14:creationId xmlns:p14="http://schemas.microsoft.com/office/powerpoint/2010/main" val="249376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D8CD5-D77B-8312-CA16-73E263532B5E}"/>
              </a:ext>
            </a:extLst>
          </p:cNvPr>
          <p:cNvPicPr>
            <a:picLocks noChangeAspect="1"/>
          </p:cNvPicPr>
          <p:nvPr/>
        </p:nvPicPr>
        <p:blipFill>
          <a:blip r:embed="rId3"/>
          <a:stretch>
            <a:fillRect/>
          </a:stretch>
        </p:blipFill>
        <p:spPr>
          <a:xfrm>
            <a:off x="865094" y="1012252"/>
            <a:ext cx="7413812" cy="3928146"/>
          </a:xfrm>
          <a:prstGeom prst="rect">
            <a:avLst/>
          </a:prstGeom>
        </p:spPr>
      </p:pic>
    </p:spTree>
    <p:extLst>
      <p:ext uri="{BB962C8B-B14F-4D97-AF65-F5344CB8AC3E}">
        <p14:creationId xmlns:p14="http://schemas.microsoft.com/office/powerpoint/2010/main" val="273053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70AC56-F693-8DA5-F702-83382C747E1E}"/>
              </a:ext>
            </a:extLst>
          </p:cNvPr>
          <p:cNvSpPr>
            <a:spLocks noGrp="1" noChangeAspect="1"/>
          </p:cNvSpPr>
          <p:nvPr>
            <p:ph type="title"/>
          </p:nvPr>
        </p:nvSpPr>
        <p:spPr>
          <a:xfrm>
            <a:off x="457200" y="949325"/>
            <a:ext cx="8289925" cy="554038"/>
          </a:xfrm>
        </p:spPr>
        <p:txBody>
          <a:bodyPr/>
          <a:lstStyle/>
          <a:p>
            <a:r>
              <a:rPr lang="en-US" altLang="en-US"/>
              <a:t>Your Goals</a:t>
            </a:r>
            <a:endParaRPr lang="en-US"/>
          </a:p>
        </p:txBody>
      </p:sp>
      <p:sp>
        <p:nvSpPr>
          <p:cNvPr id="7" name="Content Placeholder 2">
            <a:extLst>
              <a:ext uri="{FF2B5EF4-FFF2-40B4-BE49-F238E27FC236}">
                <a16:creationId xmlns:a16="http://schemas.microsoft.com/office/drawing/2014/main" id="{78501E8D-C68F-31BF-0915-E895A1239E5C}"/>
              </a:ext>
            </a:extLst>
          </p:cNvPr>
          <p:cNvSpPr>
            <a:spLocks noGrp="1" noChangeAspect="1"/>
          </p:cNvSpPr>
          <p:nvPr>
            <p:ph idx="1"/>
          </p:nvPr>
        </p:nvSpPr>
        <p:spPr>
          <a:xfrm>
            <a:off x="457200" y="1647825"/>
            <a:ext cx="8289925" cy="2973388"/>
          </a:xfrm>
        </p:spPr>
        <p:txBody>
          <a:bodyPr>
            <a:noAutofit/>
          </a:bodyPr>
          <a:lstStyle/>
          <a:p>
            <a:pPr marL="342900" indent="-342900" eaLnBrk="1" hangingPunct="1">
              <a:spcBef>
                <a:spcPct val="0"/>
              </a:spcBef>
              <a:spcAft>
                <a:spcPct val="0"/>
              </a:spcAft>
              <a:buClr>
                <a:srgbClr val="000000"/>
              </a:buClr>
              <a:buSzPts val="2000"/>
              <a:buFont typeface="Noto Sans Symbols" pitchFamily="34" charset="0"/>
              <a:buChar char="❑"/>
            </a:pPr>
            <a:r>
              <a:rPr lang="en-US" altLang="en-US" b="1"/>
              <a:t>Cheerleader</a:t>
            </a:r>
            <a:r>
              <a:rPr lang="en-US" altLang="en-US"/>
              <a:t> – compliment and encourage</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Observer</a:t>
            </a:r>
            <a:r>
              <a:rPr lang="en-US" altLang="en-US"/>
              <a:t> – listen and take notes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Detective</a:t>
            </a:r>
            <a:r>
              <a:rPr lang="en-US" altLang="en-US"/>
              <a:t> – ask questions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Reporter</a:t>
            </a:r>
            <a:r>
              <a:rPr lang="en-US" altLang="en-US"/>
              <a:t> – during final deliberation, communicate about your team(s)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Advocator</a:t>
            </a:r>
            <a:r>
              <a:rPr lang="en-US" altLang="en-US"/>
              <a:t> – advocate for nominated teams, but be willing to compromise</a:t>
            </a:r>
          </a:p>
          <a:p>
            <a:endParaRPr lang="en-US"/>
          </a:p>
        </p:txBody>
      </p:sp>
    </p:spTree>
    <p:extLst>
      <p:ext uri="{BB962C8B-B14F-4D97-AF65-F5344CB8AC3E}">
        <p14:creationId xmlns:p14="http://schemas.microsoft.com/office/powerpoint/2010/main" val="234363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E414C5E-CA2A-5D63-CF73-B68D125CA1F9}"/>
              </a:ext>
            </a:extLst>
          </p:cNvPr>
          <p:cNvSpPr>
            <a:spLocks noGrp="1" noChangeAspect="1"/>
          </p:cNvSpPr>
          <p:nvPr>
            <p:ph idx="1"/>
          </p:nvPr>
        </p:nvSpPr>
        <p:spPr>
          <a:xfrm>
            <a:off x="219075" y="1027113"/>
            <a:ext cx="8289925" cy="2973387"/>
          </a:xfrm>
        </p:spPr>
        <p:txBody>
          <a:bodyPr vert="horz" lIns="91440" tIns="45720" rIns="91440" bIns="45720" rtlCol="0" anchor="t">
            <a:noAutofit/>
          </a:bodyPr>
          <a:lstStyle/>
          <a:p>
            <a:pPr eaLnBrk="1" fontAlgn="auto" hangingPunct="1">
              <a:spcBef>
                <a:spcPts val="0"/>
              </a:spcBef>
              <a:spcAft>
                <a:spcPts val="0"/>
              </a:spcAft>
              <a:buClr>
                <a:schemeClr val="dk1"/>
              </a:buClr>
              <a:buSzPts val="1400"/>
              <a:buFont typeface="Arial"/>
              <a:buNone/>
              <a:defRPr/>
            </a:pPr>
            <a:r>
              <a:rPr lang="en-US" sz="1600" dirty="0">
                <a:solidFill>
                  <a:schemeClr val="dk1"/>
                </a:solidFill>
                <a:latin typeface="Roboto"/>
                <a:ea typeface="Roboto"/>
                <a:cs typeface="Roboto"/>
                <a:sym typeface="Roboto"/>
              </a:rPr>
              <a:t>We express the </a:t>
            </a:r>
            <a:r>
              <a:rPr lang="en-US" sz="1600" i="1" dirty="0">
                <a:solidFill>
                  <a:schemeClr val="dk1"/>
                </a:solidFill>
                <a:latin typeface="Roboto"/>
                <a:ea typeface="Roboto"/>
                <a:cs typeface="Roboto"/>
                <a:sym typeface="Roboto"/>
              </a:rPr>
              <a:t>FIRST</a:t>
            </a:r>
            <a:r>
              <a:rPr lang="en-US" sz="1600" baseline="30000" dirty="0">
                <a:solidFill>
                  <a:schemeClr val="dk1"/>
                </a:solidFill>
                <a:latin typeface="Roboto"/>
                <a:ea typeface="Roboto"/>
                <a:cs typeface="Roboto"/>
                <a:sym typeface="Roboto"/>
              </a:rPr>
              <a:t>®</a:t>
            </a:r>
            <a:r>
              <a:rPr lang="en-US" sz="1600" dirty="0">
                <a:solidFill>
                  <a:schemeClr val="dk1"/>
                </a:solidFill>
                <a:latin typeface="Roboto"/>
                <a:ea typeface="Roboto"/>
                <a:cs typeface="Roboto"/>
                <a:sym typeface="Roboto"/>
              </a:rPr>
              <a:t> philosophies of </a:t>
            </a:r>
            <a:r>
              <a:rPr lang="en-US" sz="1600" i="1" dirty="0">
                <a:solidFill>
                  <a:schemeClr val="dk1"/>
                </a:solidFill>
                <a:latin typeface="Roboto"/>
                <a:ea typeface="Roboto"/>
                <a:cs typeface="Roboto"/>
                <a:sym typeface="Roboto"/>
              </a:rPr>
              <a:t>Gracious Professionalism</a:t>
            </a:r>
            <a:r>
              <a:rPr lang="en-US" sz="1600" dirty="0">
                <a:solidFill>
                  <a:schemeClr val="dk1"/>
                </a:solidFill>
                <a:latin typeface="Roboto"/>
                <a:ea typeface="Roboto"/>
                <a:cs typeface="Roboto"/>
                <a:sym typeface="Roboto"/>
              </a:rPr>
              <a:t>® and </a:t>
            </a:r>
            <a:r>
              <a:rPr lang="en-US" sz="1600" i="1" dirty="0" err="1">
                <a:solidFill>
                  <a:schemeClr val="dk1"/>
                </a:solidFill>
                <a:latin typeface="Roboto"/>
                <a:ea typeface="Roboto"/>
                <a:cs typeface="Roboto"/>
                <a:sym typeface="Roboto"/>
              </a:rPr>
              <a:t>Coopertition</a:t>
            </a:r>
            <a:r>
              <a:rPr lang="en-US" sz="1600" dirty="0">
                <a:solidFill>
                  <a:schemeClr val="dk1"/>
                </a:solidFill>
                <a:latin typeface="Roboto"/>
                <a:ea typeface="Roboto"/>
                <a:cs typeface="Roboto"/>
                <a:sym typeface="Roboto"/>
              </a:rPr>
              <a:t>® through our Core Values:</a:t>
            </a:r>
          </a:p>
          <a:p>
            <a:pPr marL="171450" indent="-171450" eaLnBrk="1" fontAlgn="auto" hangingPunct="1">
              <a:spcBef>
                <a:spcPts val="880"/>
              </a:spcBef>
              <a:spcAft>
                <a:spcPts val="0"/>
              </a:spcAft>
              <a:buClr>
                <a:schemeClr val="dk1"/>
              </a:buClr>
              <a:buSzPts val="1400"/>
              <a:buFont typeface="Arial"/>
              <a:buNone/>
              <a:defRPr/>
            </a:pPr>
            <a:r>
              <a:rPr lang="en-US" sz="1600" b="1" dirty="0">
                <a:solidFill>
                  <a:schemeClr val="dk1"/>
                </a:solidFill>
                <a:latin typeface="Roboto"/>
                <a:ea typeface="Roboto"/>
                <a:cs typeface="Roboto"/>
                <a:sym typeface="Roboto"/>
              </a:rPr>
              <a:t>Discovery</a:t>
            </a:r>
            <a:r>
              <a:rPr lang="en-US" sz="1600" dirty="0">
                <a:solidFill>
                  <a:schemeClr val="dk1"/>
                </a:solidFill>
                <a:latin typeface="Roboto"/>
                <a:ea typeface="Roboto"/>
                <a:cs typeface="Roboto"/>
                <a:sym typeface="Roboto"/>
              </a:rPr>
              <a:t>: We explore new skills and ideas. </a:t>
            </a:r>
            <a:endParaRPr lang="en-US" sz="1600" dirty="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dirty="0">
                <a:solidFill>
                  <a:schemeClr val="dk1"/>
                </a:solidFill>
                <a:latin typeface="Roboto"/>
                <a:ea typeface="Roboto"/>
                <a:cs typeface="Roboto"/>
                <a:sym typeface="Roboto"/>
              </a:rPr>
              <a:t>Innovation</a:t>
            </a:r>
            <a:r>
              <a:rPr lang="en-US" sz="1600" dirty="0">
                <a:solidFill>
                  <a:schemeClr val="dk1"/>
                </a:solidFill>
                <a:latin typeface="Roboto"/>
                <a:ea typeface="Roboto"/>
                <a:cs typeface="Roboto"/>
                <a:sym typeface="Roboto"/>
              </a:rPr>
              <a:t>: We use creativity and persistence to solve problems. </a:t>
            </a:r>
            <a:endParaRPr lang="en-US" sz="1600" dirty="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dirty="0">
                <a:solidFill>
                  <a:schemeClr val="dk1"/>
                </a:solidFill>
                <a:latin typeface="Roboto"/>
                <a:ea typeface="Roboto"/>
                <a:cs typeface="Roboto"/>
                <a:sym typeface="Roboto"/>
              </a:rPr>
              <a:t>Impact</a:t>
            </a:r>
            <a:r>
              <a:rPr lang="en-US" sz="1600" dirty="0">
                <a:solidFill>
                  <a:schemeClr val="dk1"/>
                </a:solidFill>
                <a:latin typeface="Roboto"/>
                <a:ea typeface="Roboto"/>
                <a:cs typeface="Roboto"/>
                <a:sym typeface="Roboto"/>
              </a:rPr>
              <a:t>: We apply what we learn to improve our world. </a:t>
            </a:r>
            <a:endParaRPr lang="en-US" sz="1600" dirty="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dirty="0">
                <a:solidFill>
                  <a:schemeClr val="dk1"/>
                </a:solidFill>
                <a:latin typeface="Roboto"/>
                <a:ea typeface="Roboto"/>
                <a:cs typeface="Roboto"/>
                <a:sym typeface="Roboto"/>
              </a:rPr>
              <a:t>Inclusion</a:t>
            </a:r>
            <a:r>
              <a:rPr lang="en-US" sz="1600" dirty="0">
                <a:solidFill>
                  <a:schemeClr val="dk1"/>
                </a:solidFill>
                <a:latin typeface="Roboto"/>
                <a:ea typeface="Roboto"/>
                <a:cs typeface="Roboto"/>
                <a:sym typeface="Roboto"/>
              </a:rPr>
              <a:t>: We respect each other and embrace our differences.</a:t>
            </a:r>
            <a:endParaRPr lang="en-US" sz="1600" dirty="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dirty="0">
                <a:solidFill>
                  <a:schemeClr val="dk1"/>
                </a:solidFill>
                <a:latin typeface="Roboto"/>
                <a:ea typeface="Roboto"/>
                <a:cs typeface="Roboto"/>
                <a:sym typeface="Roboto"/>
              </a:rPr>
              <a:t>Teamwork</a:t>
            </a:r>
            <a:r>
              <a:rPr lang="en-US" sz="1600" dirty="0">
                <a:solidFill>
                  <a:schemeClr val="dk1"/>
                </a:solidFill>
                <a:latin typeface="Roboto"/>
                <a:ea typeface="Roboto"/>
                <a:cs typeface="Roboto"/>
                <a:sym typeface="Roboto"/>
              </a:rPr>
              <a:t>: We are stronger when we work together. </a:t>
            </a:r>
            <a:endParaRPr lang="en-US" sz="1600" dirty="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dirty="0">
                <a:solidFill>
                  <a:schemeClr val="dk1"/>
                </a:solidFill>
                <a:latin typeface="Roboto"/>
                <a:ea typeface="Roboto"/>
                <a:cs typeface="Roboto"/>
                <a:sym typeface="Roboto"/>
              </a:rPr>
              <a:t>Fun</a:t>
            </a:r>
            <a:r>
              <a:rPr lang="en-US" sz="1600" dirty="0">
                <a:solidFill>
                  <a:schemeClr val="dk1"/>
                </a:solidFill>
                <a:latin typeface="Roboto"/>
                <a:ea typeface="Roboto"/>
                <a:cs typeface="Roboto"/>
                <a:sym typeface="Roboto"/>
              </a:rPr>
              <a:t>: We enjoy and celebrate what we do! </a:t>
            </a:r>
            <a:endParaRPr lang="en-US" sz="1600" dirty="0">
              <a:solidFill>
                <a:schemeClr val="dk1"/>
              </a:solidFill>
              <a:latin typeface="Roboto"/>
              <a:ea typeface="Roboto"/>
              <a:cs typeface="Roboto"/>
            </a:endParaRPr>
          </a:p>
          <a:p>
            <a:endParaRPr lang="en-US" sz="1600" dirty="0"/>
          </a:p>
        </p:txBody>
      </p:sp>
      <p:pic>
        <p:nvPicPr>
          <p:cNvPr id="7" name="Picture 6" descr="Dr. Woodie Flowers&#10;FIRST Executive Advisory Board &#10;Co-Chair &amp; Distinguished Advisor&#10;&#10;">
            <a:extLst>
              <a:ext uri="{FF2B5EF4-FFF2-40B4-BE49-F238E27FC236}">
                <a16:creationId xmlns:a16="http://schemas.microsoft.com/office/drawing/2014/main" id="{5D4F5E2D-E141-881D-16C2-7526775794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5668" y="1618725"/>
            <a:ext cx="2802905" cy="1790161"/>
          </a:xfrm>
          <a:prstGeom prst="rect">
            <a:avLst/>
          </a:prstGeom>
        </p:spPr>
      </p:pic>
      <p:sp>
        <p:nvSpPr>
          <p:cNvPr id="9" name="Google Shape;131;p6">
            <a:extLst>
              <a:ext uri="{FF2B5EF4-FFF2-40B4-BE49-F238E27FC236}">
                <a16:creationId xmlns:a16="http://schemas.microsoft.com/office/drawing/2014/main" id="{4D64BC18-9367-325F-F91D-16506232990B}"/>
              </a:ext>
            </a:extLst>
          </p:cNvPr>
          <p:cNvSpPr>
            <a:spLocks noChangeArrowheads="1"/>
          </p:cNvSpPr>
          <p:nvPr/>
        </p:nvSpPr>
        <p:spPr bwMode="auto">
          <a:xfrm>
            <a:off x="219807" y="3870002"/>
            <a:ext cx="4414106" cy="1077178"/>
          </a:xfrm>
          <a:prstGeom prst="rect">
            <a:avLst/>
          </a:prstGeom>
          <a:solidFill>
            <a:srgbClr val="F7D0D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r>
              <a:rPr lang="en-US" altLang="en-US" sz="1600" b="1" i="1" dirty="0">
                <a:solidFill>
                  <a:srgbClr val="000000"/>
                </a:solidFill>
                <a:cs typeface="Roboto" panose="02000000000000000000" pitchFamily="2" charset="0"/>
                <a:sym typeface="Arial" panose="020B0604020202020204" pitchFamily="34" charset="0"/>
              </a:rPr>
              <a:t>Gracious Professionalism</a:t>
            </a:r>
            <a:r>
              <a:rPr lang="en-US" altLang="en-US" sz="1600" b="1" i="1" baseline="30000" dirty="0">
                <a:solidFill>
                  <a:srgbClr val="333333"/>
                </a:solidFill>
                <a:cs typeface="Roboto" panose="02000000000000000000" pitchFamily="2" charset="0"/>
                <a:sym typeface="Roboto" panose="02000000000000000000" pitchFamily="2" charset="0"/>
              </a:rPr>
              <a:t> ® </a:t>
            </a:r>
            <a:r>
              <a:rPr lang="en-US" altLang="en-US" sz="1600" dirty="0">
                <a:solidFill>
                  <a:srgbClr val="000000"/>
                </a:solidFill>
                <a:cs typeface="Roboto" panose="02000000000000000000" pitchFamily="2" charset="0"/>
                <a:sym typeface="Arial" panose="020B0604020202020204" pitchFamily="34" charset="0"/>
              </a:rPr>
              <a:t> is doing things that encourages high-quality work, emphasizes the value of others, and respects individual &amp; community.</a:t>
            </a:r>
            <a:endParaRPr lang="en-US" altLang="en-US" sz="1600" dirty="0">
              <a:solidFill>
                <a:srgbClr val="333333"/>
              </a:solidFill>
              <a:cs typeface="Roboto" panose="02000000000000000000" pitchFamily="2" charset="0"/>
              <a:sym typeface="Roboto" panose="02000000000000000000" pitchFamily="2" charset="0"/>
            </a:endParaRPr>
          </a:p>
        </p:txBody>
      </p:sp>
      <p:sp>
        <p:nvSpPr>
          <p:cNvPr id="11" name="Google Shape;132;p6">
            <a:extLst>
              <a:ext uri="{FF2B5EF4-FFF2-40B4-BE49-F238E27FC236}">
                <a16:creationId xmlns:a16="http://schemas.microsoft.com/office/drawing/2014/main" id="{E30A6A67-113A-C34B-E971-30DF1607664D}"/>
              </a:ext>
            </a:extLst>
          </p:cNvPr>
          <p:cNvSpPr>
            <a:spLocks noChangeArrowheads="1"/>
          </p:cNvSpPr>
          <p:nvPr/>
        </p:nvSpPr>
        <p:spPr bwMode="auto">
          <a:xfrm>
            <a:off x="4633913" y="3870002"/>
            <a:ext cx="4282953" cy="1077178"/>
          </a:xfrm>
          <a:prstGeom prst="rect">
            <a:avLst/>
          </a:prstGeom>
          <a:solidFill>
            <a:srgbClr val="FFF3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333333"/>
              </a:buClr>
              <a:buSzPts val="1800"/>
              <a:buFont typeface="Roboto" panose="02000000000000000000" pitchFamily="2" charset="0"/>
              <a:buNone/>
            </a:pPr>
            <a:r>
              <a:rPr lang="en-US" altLang="en-US" sz="1600" b="1" i="1" dirty="0" err="1">
                <a:solidFill>
                  <a:srgbClr val="333333"/>
                </a:solidFill>
                <a:cs typeface="Roboto" panose="02000000000000000000" pitchFamily="2" charset="0"/>
                <a:sym typeface="Roboto" panose="02000000000000000000" pitchFamily="2" charset="0"/>
              </a:rPr>
              <a:t>Coopertition</a:t>
            </a:r>
            <a:r>
              <a:rPr lang="en-US" altLang="en-US" sz="1600" b="1" i="1" baseline="30000" dirty="0">
                <a:solidFill>
                  <a:srgbClr val="333333"/>
                </a:solidFill>
                <a:cs typeface="Roboto" panose="02000000000000000000" pitchFamily="2" charset="0"/>
                <a:sym typeface="Roboto" panose="02000000000000000000" pitchFamily="2" charset="0"/>
              </a:rPr>
              <a:t>® </a:t>
            </a:r>
            <a:r>
              <a:rPr lang="en-US" altLang="en-US" sz="1600" dirty="0">
                <a:solidFill>
                  <a:srgbClr val="333333"/>
                </a:solidFill>
                <a:cs typeface="Roboto" panose="02000000000000000000" pitchFamily="2" charset="0"/>
                <a:sym typeface="Roboto" panose="02000000000000000000" pitchFamily="2" charset="0"/>
              </a:rPr>
              <a:t>is based on the concept and a philosophy that teams can and should help and cooperate with each other even as they compete.</a:t>
            </a:r>
          </a:p>
        </p:txBody>
      </p:sp>
    </p:spTree>
    <p:extLst>
      <p:ext uri="{BB962C8B-B14F-4D97-AF65-F5344CB8AC3E}">
        <p14:creationId xmlns:p14="http://schemas.microsoft.com/office/powerpoint/2010/main" val="231974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BE0E-B065-6E44-1C1D-4D473BD76882}"/>
              </a:ext>
            </a:extLst>
          </p:cNvPr>
          <p:cNvSpPr>
            <a:spLocks noGrp="1"/>
          </p:cNvSpPr>
          <p:nvPr>
            <p:ph type="title"/>
          </p:nvPr>
        </p:nvSpPr>
        <p:spPr/>
        <p:txBody>
          <a:bodyPr/>
          <a:lstStyle/>
          <a:p>
            <a:r>
              <a:rPr lang="en-US" dirty="0"/>
              <a:t>Check out DECODE!</a:t>
            </a:r>
          </a:p>
        </p:txBody>
      </p:sp>
      <p:sp>
        <p:nvSpPr>
          <p:cNvPr id="3" name="Content Placeholder 2">
            <a:extLst>
              <a:ext uri="{FF2B5EF4-FFF2-40B4-BE49-F238E27FC236}">
                <a16:creationId xmlns:a16="http://schemas.microsoft.com/office/drawing/2014/main" id="{0DA112AC-FF82-5B00-9046-5076D4231D65}"/>
              </a:ext>
            </a:extLst>
          </p:cNvPr>
          <p:cNvSpPr>
            <a:spLocks noGrp="1"/>
          </p:cNvSpPr>
          <p:nvPr>
            <p:ph idx="1"/>
          </p:nvPr>
        </p:nvSpPr>
        <p:spPr/>
        <p:txBody>
          <a:bodyPr/>
          <a:lstStyle/>
          <a:p>
            <a:r>
              <a:rPr lang="en-US" dirty="0"/>
              <a:t>Teams will be talking with you about the ways they solved the challenges of the competition. Here is a quick video to give you an idea of what teams need to accomplish this season.</a:t>
            </a:r>
          </a:p>
          <a:p>
            <a:endParaRPr lang="en-US" dirty="0"/>
          </a:p>
          <a:p>
            <a:pPr algn="ctr"/>
            <a:r>
              <a:rPr lang="en-US" dirty="0">
                <a:hlinkClick r:id="rId2"/>
              </a:rPr>
              <a:t>DECODE Game Video</a:t>
            </a:r>
            <a:endParaRPr lang="en-US" dirty="0"/>
          </a:p>
          <a:p>
            <a:endParaRPr lang="en-US" dirty="0"/>
          </a:p>
        </p:txBody>
      </p:sp>
    </p:spTree>
    <p:extLst>
      <p:ext uri="{BB962C8B-B14F-4D97-AF65-F5344CB8AC3E}">
        <p14:creationId xmlns:p14="http://schemas.microsoft.com/office/powerpoint/2010/main" val="53747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CDAA5-B41A-C834-5378-0B6400DAE90B}"/>
              </a:ext>
            </a:extLst>
          </p:cNvPr>
          <p:cNvSpPr>
            <a:spLocks noGrp="1" noChangeAspect="1"/>
          </p:cNvSpPr>
          <p:nvPr>
            <p:ph type="title"/>
          </p:nvPr>
        </p:nvSpPr>
        <p:spPr>
          <a:xfrm>
            <a:off x="457200" y="949325"/>
            <a:ext cx="8289925" cy="554038"/>
          </a:xfrm>
        </p:spPr>
        <p:txBody>
          <a:bodyPr/>
          <a:lstStyle/>
          <a:p>
            <a:r>
              <a:rPr lang="en-US" altLang="en-US">
                <a:latin typeface="Roboto"/>
                <a:ea typeface="Roboto"/>
              </a:rPr>
              <a:t>Understanding Differences and Welcoming All</a:t>
            </a:r>
            <a:endParaRPr lang="en-US"/>
          </a:p>
        </p:txBody>
      </p:sp>
      <p:grpSp>
        <p:nvGrpSpPr>
          <p:cNvPr id="11" name="Google Shape;177;p13">
            <a:extLst>
              <a:ext uri="{FF2B5EF4-FFF2-40B4-BE49-F238E27FC236}">
                <a16:creationId xmlns:a16="http://schemas.microsoft.com/office/drawing/2014/main" id="{4EE0BB09-DFDA-8976-3645-81FEE3E55DAB}"/>
              </a:ext>
            </a:extLst>
          </p:cNvPr>
          <p:cNvGrpSpPr>
            <a:grpSpLocks/>
          </p:cNvGrpSpPr>
          <p:nvPr/>
        </p:nvGrpSpPr>
        <p:grpSpPr bwMode="auto">
          <a:xfrm>
            <a:off x="457200" y="1649413"/>
            <a:ext cx="4114800" cy="2971799"/>
            <a:chOff x="0" y="824"/>
            <a:chExt cx="4114801" cy="2971815"/>
          </a:xfrm>
        </p:grpSpPr>
        <p:sp>
          <p:nvSpPr>
            <p:cNvPr id="7" name="Google Shape;178;p13">
              <a:extLst>
                <a:ext uri="{FF2B5EF4-FFF2-40B4-BE49-F238E27FC236}">
                  <a16:creationId xmlns:a16="http://schemas.microsoft.com/office/drawing/2014/main" id="{084A05C3-B72A-1033-9962-7BF3D501DBC6}"/>
                </a:ext>
              </a:extLst>
            </p:cNvPr>
            <p:cNvSpPr>
              <a:spLocks noChangeArrowheads="1"/>
            </p:cNvSpPr>
            <p:nvPr/>
          </p:nvSpPr>
          <p:spPr bwMode="auto">
            <a:xfrm>
              <a:off x="0" y="693177"/>
              <a:ext cx="4114801" cy="2279462"/>
            </a:xfrm>
            <a:prstGeom prst="rect">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8" name="Google Shape;179;p13">
              <a:extLst>
                <a:ext uri="{FF2B5EF4-FFF2-40B4-BE49-F238E27FC236}">
                  <a16:creationId xmlns:a16="http://schemas.microsoft.com/office/drawing/2014/main" id="{41D0AC8D-EA3D-980B-1CEC-C95DB8C21E62}"/>
                </a:ext>
              </a:extLst>
            </p:cNvPr>
            <p:cNvSpPr txBox="1">
              <a:spLocks noChangeArrowheads="1"/>
            </p:cNvSpPr>
            <p:nvPr/>
          </p:nvSpPr>
          <p:spPr bwMode="auto">
            <a:xfrm>
              <a:off x="0" y="693177"/>
              <a:ext cx="4114801" cy="22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a:solidFill>
                    <a:srgbClr val="FFFFFF"/>
                  </a:solidFill>
                  <a:latin typeface="Roboto"/>
                  <a:ea typeface="Roboto"/>
                  <a:cs typeface="Roboto"/>
                  <a:sym typeface="Arial" panose="020B0604020202020204" pitchFamily="34" charset="0"/>
                </a:rPr>
                <a:t>All our students are unique and have different strengths. </a:t>
              </a:r>
              <a:endParaRPr lang="en-US" altLang="en-US" sz="1700">
                <a:solidFill>
                  <a:srgbClr val="FFFFFF"/>
                </a:solidFill>
                <a:latin typeface="Roboto"/>
                <a:ea typeface="Roboto"/>
                <a:cs typeface="Roboto"/>
              </a:endParaRPr>
            </a:p>
          </p:txBody>
        </p:sp>
        <p:sp>
          <p:nvSpPr>
            <p:cNvPr id="9" name="Google Shape;180;p13">
              <a:extLst>
                <a:ext uri="{FF2B5EF4-FFF2-40B4-BE49-F238E27FC236}">
                  <a16:creationId xmlns:a16="http://schemas.microsoft.com/office/drawing/2014/main" id="{089B2443-E7EF-8FD1-F5C0-2B2C796E63A4}"/>
                </a:ext>
              </a:extLst>
            </p:cNvPr>
            <p:cNvSpPr>
              <a:spLocks noChangeArrowheads="1"/>
            </p:cNvSpPr>
            <p:nvPr/>
          </p:nvSpPr>
          <p:spPr bwMode="auto">
            <a:xfrm rot="10800000">
              <a:off x="0" y="824"/>
              <a:ext cx="4114801" cy="726544"/>
            </a:xfrm>
            <a:prstGeom prst="upArrowCallout">
              <a:avLst>
                <a:gd name="adj1" fmla="val 25014"/>
                <a:gd name="adj2" fmla="val 24988"/>
                <a:gd name="adj3" fmla="val 25000"/>
                <a:gd name="adj4" fmla="val 64977"/>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0" name="Google Shape;181;p13">
              <a:extLst>
                <a:ext uri="{FF2B5EF4-FFF2-40B4-BE49-F238E27FC236}">
                  <a16:creationId xmlns:a16="http://schemas.microsoft.com/office/drawing/2014/main" id="{CA8F39D6-B2A1-2EF4-365E-0A296AE634E5}"/>
                </a:ext>
              </a:extLst>
            </p:cNvPr>
            <p:cNvSpPr txBox="1">
              <a:spLocks noChangeArrowheads="1"/>
            </p:cNvSpPr>
            <p:nvPr/>
          </p:nvSpPr>
          <p:spPr bwMode="auto">
            <a:xfrm>
              <a:off x="0" y="824"/>
              <a:ext cx="4114801" cy="47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b="1">
                  <a:solidFill>
                    <a:srgbClr val="FFFFFF"/>
                  </a:solidFill>
                  <a:cs typeface="Roboto" panose="02000000000000000000" pitchFamily="2" charset="0"/>
                  <a:sym typeface="Arial" panose="020B0604020202020204" pitchFamily="34" charset="0"/>
                </a:rPr>
                <a:t>Understanding Differences</a:t>
              </a:r>
              <a:endParaRPr lang="en-US" altLang="en-US" sz="1700">
                <a:solidFill>
                  <a:srgbClr val="FFFFFF"/>
                </a:solidFill>
                <a:cs typeface="Roboto" panose="02000000000000000000" pitchFamily="2" charset="0"/>
                <a:sym typeface="Arial" panose="020B0604020202020204" pitchFamily="34" charset="0"/>
              </a:endParaRPr>
            </a:p>
          </p:txBody>
        </p:sp>
      </p:grpSp>
      <p:grpSp>
        <p:nvGrpSpPr>
          <p:cNvPr id="17" name="Google Shape;182;p13">
            <a:extLst>
              <a:ext uri="{FF2B5EF4-FFF2-40B4-BE49-F238E27FC236}">
                <a16:creationId xmlns:a16="http://schemas.microsoft.com/office/drawing/2014/main" id="{B114E86A-B4F2-084D-94F5-6F7B418E8530}"/>
              </a:ext>
            </a:extLst>
          </p:cNvPr>
          <p:cNvGrpSpPr>
            <a:grpSpLocks/>
          </p:cNvGrpSpPr>
          <p:nvPr/>
        </p:nvGrpSpPr>
        <p:grpSpPr bwMode="auto">
          <a:xfrm>
            <a:off x="4724400" y="1647825"/>
            <a:ext cx="4114800" cy="2973388"/>
            <a:chOff x="0" y="0"/>
            <a:chExt cx="4114801" cy="2972639"/>
          </a:xfrm>
        </p:grpSpPr>
        <p:sp>
          <p:nvSpPr>
            <p:cNvPr id="13" name="Google Shape;183;p13">
              <a:extLst>
                <a:ext uri="{FF2B5EF4-FFF2-40B4-BE49-F238E27FC236}">
                  <a16:creationId xmlns:a16="http://schemas.microsoft.com/office/drawing/2014/main" id="{5751692E-A2A5-4DCD-7FA6-299ACD9CDBAC}"/>
                </a:ext>
              </a:extLst>
            </p:cNvPr>
            <p:cNvSpPr>
              <a:spLocks noChangeArrowheads="1"/>
            </p:cNvSpPr>
            <p:nvPr/>
          </p:nvSpPr>
          <p:spPr bwMode="auto">
            <a:xfrm>
              <a:off x="0" y="693177"/>
              <a:ext cx="4114801" cy="2279462"/>
            </a:xfrm>
            <a:prstGeom prst="rect">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4" name="Google Shape;184;p13">
              <a:extLst>
                <a:ext uri="{FF2B5EF4-FFF2-40B4-BE49-F238E27FC236}">
                  <a16:creationId xmlns:a16="http://schemas.microsoft.com/office/drawing/2014/main" id="{A08D3058-2324-4EEF-322C-6C8B0D78DA74}"/>
                </a:ext>
              </a:extLst>
            </p:cNvPr>
            <p:cNvSpPr txBox="1">
              <a:spLocks noChangeArrowheads="1"/>
            </p:cNvSpPr>
            <p:nvPr/>
          </p:nvSpPr>
          <p:spPr bwMode="auto">
            <a:xfrm>
              <a:off x="0" y="693177"/>
              <a:ext cx="4114801" cy="22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a:lnSpc>
                  <a:spcPct val="90000"/>
                </a:lnSpc>
                <a:spcBef>
                  <a:spcPct val="0"/>
                </a:spcBef>
                <a:spcAft>
                  <a:spcPct val="0"/>
                </a:spcAft>
                <a:buClr>
                  <a:srgbClr val="FFFFFF"/>
                </a:buClr>
                <a:buSzPts val="1700"/>
              </a:pPr>
              <a:r>
                <a:rPr lang="en-US" altLang="en-US" sz="1700">
                  <a:solidFill>
                    <a:srgbClr val="FFFFFF"/>
                  </a:solidFill>
                  <a:latin typeface="Roboto"/>
                  <a:ea typeface="Roboto"/>
                  <a:cs typeface="Roboto"/>
                  <a:sym typeface="Arial" panose="020B0604020202020204" pitchFamily="34" charset="0"/>
                </a:rPr>
                <a:t>We must respect all students. We want to only evaluate teams on their performance this season alone, and in the fairest way.</a:t>
              </a:r>
              <a:endParaRPr lang="en-US" altLang="en-US" sz="1700">
                <a:solidFill>
                  <a:srgbClr val="FFFFFF"/>
                </a:solidFill>
                <a:cs typeface="Roboto" panose="02000000000000000000" pitchFamily="2" charset="0"/>
              </a:endParaRPr>
            </a:p>
          </p:txBody>
        </p:sp>
        <p:sp>
          <p:nvSpPr>
            <p:cNvPr id="15" name="Google Shape;185;p13">
              <a:extLst>
                <a:ext uri="{FF2B5EF4-FFF2-40B4-BE49-F238E27FC236}">
                  <a16:creationId xmlns:a16="http://schemas.microsoft.com/office/drawing/2014/main" id="{82C6FAFD-2E93-47F6-55C9-833B970A913C}"/>
                </a:ext>
              </a:extLst>
            </p:cNvPr>
            <p:cNvSpPr>
              <a:spLocks noChangeArrowheads="1"/>
            </p:cNvSpPr>
            <p:nvPr/>
          </p:nvSpPr>
          <p:spPr bwMode="auto">
            <a:xfrm rot="10800000">
              <a:off x="0" y="0"/>
              <a:ext cx="4114801" cy="726544"/>
            </a:xfrm>
            <a:prstGeom prst="upArrowCallout">
              <a:avLst>
                <a:gd name="adj1" fmla="val 25014"/>
                <a:gd name="adj2" fmla="val 24988"/>
                <a:gd name="adj3" fmla="val 25000"/>
                <a:gd name="adj4" fmla="val 64977"/>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6" name="Google Shape;186;p13">
              <a:extLst>
                <a:ext uri="{FF2B5EF4-FFF2-40B4-BE49-F238E27FC236}">
                  <a16:creationId xmlns:a16="http://schemas.microsoft.com/office/drawing/2014/main" id="{6EAD5103-A0EE-337C-2162-EB45568A92E5}"/>
                </a:ext>
              </a:extLst>
            </p:cNvPr>
            <p:cNvSpPr txBox="1">
              <a:spLocks noChangeArrowheads="1"/>
            </p:cNvSpPr>
            <p:nvPr/>
          </p:nvSpPr>
          <p:spPr bwMode="auto">
            <a:xfrm>
              <a:off x="0" y="0"/>
              <a:ext cx="4114801" cy="47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a:lnSpc>
                  <a:spcPct val="90000"/>
                </a:lnSpc>
                <a:spcBef>
                  <a:spcPct val="0"/>
                </a:spcBef>
                <a:spcAft>
                  <a:spcPct val="0"/>
                </a:spcAft>
                <a:buClr>
                  <a:srgbClr val="FFFFFF"/>
                </a:buClr>
                <a:buSzPts val="1700"/>
              </a:pPr>
              <a:r>
                <a:rPr lang="en-US" altLang="en-US" sz="1700" b="1">
                  <a:solidFill>
                    <a:srgbClr val="FFFFFF"/>
                  </a:solidFill>
                  <a:latin typeface="Roboto"/>
                  <a:ea typeface="Roboto"/>
                  <a:cs typeface="Roboto"/>
                  <a:sym typeface="Arial" panose="020B0604020202020204" pitchFamily="34" charset="0"/>
                </a:rPr>
                <a:t>Welcoming All</a:t>
              </a:r>
              <a:endParaRPr lang="en-US" altLang="en-US" sz="1700">
                <a:solidFill>
                  <a:srgbClr val="FFFFFF"/>
                </a:solidFill>
                <a:cs typeface="Roboto" panose="02000000000000000000" pitchFamily="2" charset="0"/>
                <a:sym typeface="Arial" panose="020B0604020202020204" pitchFamily="34" charset="0"/>
              </a:endParaRPr>
            </a:p>
          </p:txBody>
        </p:sp>
      </p:grpSp>
    </p:spTree>
    <p:extLst>
      <p:ext uri="{BB962C8B-B14F-4D97-AF65-F5344CB8AC3E}">
        <p14:creationId xmlns:p14="http://schemas.microsoft.com/office/powerpoint/2010/main" val="346783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9;g2115b15c6bb_2_42">
            <a:extLst>
              <a:ext uri="{FF2B5EF4-FFF2-40B4-BE49-F238E27FC236}">
                <a16:creationId xmlns:a16="http://schemas.microsoft.com/office/drawing/2014/main" id="{67135B9F-3812-1A77-8FC4-DC97CCABD2DB}"/>
              </a:ext>
            </a:extLst>
          </p:cNvPr>
          <p:cNvSpPr>
            <a:spLocks noGrp="1" noChangeArrowheads="1"/>
          </p:cNvSpPr>
          <p:nvPr>
            <p:ph type="title"/>
          </p:nvPr>
        </p:nvSpPr>
        <p:spPr>
          <a:xfrm>
            <a:off x="457200" y="949325"/>
            <a:ext cx="8289925" cy="554038"/>
          </a:xfrm>
        </p:spPr>
        <p:txBody>
          <a:bodyPr/>
          <a:lstStyle/>
          <a:p>
            <a:pPr eaLnBrk="1" hangingPunct="1"/>
            <a:r>
              <a:rPr lang="en-US" altLang="en-US"/>
              <a:t>Conflict of Interest</a:t>
            </a:r>
          </a:p>
        </p:txBody>
      </p:sp>
      <p:sp>
        <p:nvSpPr>
          <p:cNvPr id="7" name="Google Shape;200;g2115b15c6bb_2_42">
            <a:extLst>
              <a:ext uri="{FF2B5EF4-FFF2-40B4-BE49-F238E27FC236}">
                <a16:creationId xmlns:a16="http://schemas.microsoft.com/office/drawing/2014/main" id="{D2B34534-6B0E-595A-D11A-2AC24033535B}"/>
              </a:ext>
            </a:extLst>
          </p:cNvPr>
          <p:cNvSpPr txBox="1">
            <a:spLocks noGrp="1"/>
          </p:cNvSpPr>
          <p:nvPr>
            <p:ph idx="1"/>
          </p:nvPr>
        </p:nvSpPr>
        <p:spPr>
          <a:xfrm>
            <a:off x="457200" y="1647825"/>
            <a:ext cx="8289925" cy="3242963"/>
          </a:xfrm>
        </p:spPr>
        <p:txBody>
          <a:bodyPr spcFirstLastPara="1" vert="horz" lIns="91425" tIns="45700" rIns="91425" bIns="45700" rtlCol="0" anchor="t">
            <a:normAutofit fontScale="92500" lnSpcReduction="10000"/>
          </a:bodyPr>
          <a:lstStyle/>
          <a:p>
            <a:pPr>
              <a:spcBef>
                <a:spcPts val="360"/>
              </a:spcBef>
              <a:spcAft>
                <a:spcPts val="0"/>
              </a:spcAft>
              <a:buClr>
                <a:schemeClr val="dk1"/>
              </a:buClr>
              <a:buSzPct val="55000"/>
              <a:defRPr/>
            </a:pPr>
            <a:r>
              <a:rPr lang="en-US" sz="1900" b="1">
                <a:latin typeface="Roboto"/>
                <a:ea typeface="Roboto"/>
              </a:rPr>
              <a:t>All Judges are asked to disclose any potential Conflicts of Interest, and to complete the Conflict of Interest and Disclosure form. </a:t>
            </a:r>
            <a:endParaRPr lang="en-US"/>
          </a:p>
          <a:p>
            <a:pPr>
              <a:spcBef>
                <a:spcPts val="360"/>
              </a:spcBef>
              <a:spcAft>
                <a:spcPts val="0"/>
              </a:spcAft>
              <a:defRPr/>
            </a:pPr>
            <a:r>
              <a:rPr lang="en-US" sz="1900">
                <a:latin typeface="Roboto"/>
                <a:ea typeface="Roboto"/>
              </a:rPr>
              <a:t>During the Judges Orientation meeting, Judges must declare any potential conflicts to the rest of the Judging pool. </a:t>
            </a:r>
            <a:endParaRPr lang="en-US"/>
          </a:p>
          <a:p>
            <a:pPr>
              <a:spcBef>
                <a:spcPts val="360"/>
              </a:spcBef>
              <a:spcAft>
                <a:spcPts val="0"/>
              </a:spcAft>
              <a:defRPr/>
            </a:pPr>
            <a:endParaRPr lang="en-US" sz="1900">
              <a:latin typeface="Roboto"/>
              <a:ea typeface="Roboto"/>
            </a:endParaRPr>
          </a:p>
          <a:p>
            <a:pPr>
              <a:spcBef>
                <a:spcPts val="360"/>
              </a:spcBef>
              <a:spcAft>
                <a:spcPts val="0"/>
              </a:spcAft>
              <a:defRPr/>
            </a:pPr>
            <a:r>
              <a:rPr lang="en-US" sz="1900">
                <a:latin typeface="Roboto"/>
                <a:ea typeface="Roboto"/>
              </a:rPr>
              <a:t>Some scenarios of conflict of interests for a Judge at this event: </a:t>
            </a:r>
          </a:p>
          <a:p>
            <a:pPr marL="342900" indent="-342900">
              <a:spcBef>
                <a:spcPts val="360"/>
              </a:spcBef>
              <a:spcAft>
                <a:spcPts val="0"/>
              </a:spcAft>
              <a:buFont typeface="Arial" panose="020B0604020202020204" pitchFamily="34" charset="0"/>
              <a:buChar char="•"/>
              <a:defRPr/>
            </a:pPr>
            <a:r>
              <a:rPr lang="en-US"/>
              <a:t>Coach/mentor </a:t>
            </a:r>
          </a:p>
          <a:p>
            <a:pPr marL="342900" indent="-342900">
              <a:spcBef>
                <a:spcPts val="360"/>
              </a:spcBef>
              <a:spcAft>
                <a:spcPts val="0"/>
              </a:spcAft>
              <a:buFont typeface="Arial" panose="020B0604020202020204" pitchFamily="34" charset="0"/>
              <a:buChar char="•"/>
              <a:defRPr/>
            </a:pPr>
            <a:r>
              <a:rPr lang="en-US"/>
              <a:t>Parent/relative of a team member</a:t>
            </a:r>
          </a:p>
          <a:p>
            <a:pPr marL="342900" indent="-342900">
              <a:spcBef>
                <a:spcPts val="360"/>
              </a:spcBef>
              <a:spcAft>
                <a:spcPts val="0"/>
              </a:spcAft>
              <a:buFont typeface="Arial" panose="020B0604020202020204" pitchFamily="34" charset="0"/>
              <a:buChar char="•"/>
              <a:defRPr/>
            </a:pPr>
            <a:r>
              <a:rPr lang="en-US"/>
              <a:t>Recent alum or former mentor of a team competing at this event</a:t>
            </a:r>
          </a:p>
          <a:p>
            <a:pPr marL="342900" indent="-342900">
              <a:spcBef>
                <a:spcPts val="360"/>
              </a:spcBef>
              <a:spcAft>
                <a:spcPts val="0"/>
              </a:spcAft>
              <a:buFont typeface="Arial" panose="020B0604020202020204" pitchFamily="34" charset="0"/>
              <a:buChar char="•"/>
              <a:defRPr/>
            </a:pPr>
            <a:r>
              <a:rPr lang="en-US"/>
              <a:t>Sponsor of a team</a:t>
            </a:r>
          </a:p>
          <a:p>
            <a:pPr>
              <a:spcBef>
                <a:spcPts val="360"/>
              </a:spcBef>
              <a:spcAft>
                <a:spcPts val="0"/>
              </a:spcAft>
              <a:defRPr/>
            </a:pPr>
            <a:endParaRPr lang="en-US"/>
          </a:p>
        </p:txBody>
      </p:sp>
    </p:spTree>
    <p:extLst>
      <p:ext uri="{BB962C8B-B14F-4D97-AF65-F5344CB8AC3E}">
        <p14:creationId xmlns:p14="http://schemas.microsoft.com/office/powerpoint/2010/main" val="313901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06;g2115b15c6bb_2_49">
            <a:extLst>
              <a:ext uri="{FF2B5EF4-FFF2-40B4-BE49-F238E27FC236}">
                <a16:creationId xmlns:a16="http://schemas.microsoft.com/office/drawing/2014/main" id="{A1DC184F-1065-FB13-9060-42F98D3CF075}"/>
              </a:ext>
            </a:extLst>
          </p:cNvPr>
          <p:cNvSpPr>
            <a:spLocks noGrp="1" noChangeArrowheads="1"/>
          </p:cNvSpPr>
          <p:nvPr>
            <p:ph type="title"/>
          </p:nvPr>
        </p:nvSpPr>
        <p:spPr>
          <a:xfrm>
            <a:off x="457200" y="949325"/>
            <a:ext cx="8289925" cy="554038"/>
          </a:xfrm>
        </p:spPr>
        <p:txBody>
          <a:bodyPr/>
          <a:lstStyle/>
          <a:p>
            <a:pPr eaLnBrk="1" hangingPunct="1"/>
            <a:r>
              <a:rPr lang="en-US" altLang="en-US"/>
              <a:t>Conflict of Interest - Continued</a:t>
            </a:r>
          </a:p>
        </p:txBody>
      </p:sp>
      <p:sp>
        <p:nvSpPr>
          <p:cNvPr id="21" name="Google Shape;207;g2115b15c6bb_2_49">
            <a:extLst>
              <a:ext uri="{FF2B5EF4-FFF2-40B4-BE49-F238E27FC236}">
                <a16:creationId xmlns:a16="http://schemas.microsoft.com/office/drawing/2014/main" id="{F1A8BFEE-4EBF-FE5C-6C74-29E95B496275}"/>
              </a:ext>
            </a:extLst>
          </p:cNvPr>
          <p:cNvSpPr>
            <a:spLocks noGrp="1" noChangeArrowheads="1"/>
          </p:cNvSpPr>
          <p:nvPr>
            <p:ph idx="1"/>
          </p:nvPr>
        </p:nvSpPr>
        <p:spPr>
          <a:xfrm>
            <a:off x="457200" y="1647825"/>
            <a:ext cx="8289925" cy="2973388"/>
          </a:xfrm>
        </p:spPr>
        <p:txBody>
          <a:bodyPr vert="horz" lIns="91425" tIns="45700" rIns="91425" bIns="45700" rtlCol="0" anchor="t">
            <a:normAutofit/>
          </a:bodyPr>
          <a:lstStyle/>
          <a:p>
            <a:pPr marL="139700" eaLnBrk="1" hangingPunct="1">
              <a:spcBef>
                <a:spcPct val="0"/>
              </a:spcBef>
              <a:spcAft>
                <a:spcPct val="0"/>
              </a:spcAft>
              <a:buSzPct val="90000"/>
            </a:pPr>
            <a:r>
              <a:rPr lang="en-US" altLang="en-US">
                <a:latin typeface="Roboto"/>
                <a:ea typeface="Roboto"/>
              </a:rPr>
              <a:t>A volunteer who does not disclose their conflict of interest can compromise the integrity of </a:t>
            </a:r>
            <a:r>
              <a:rPr lang="en-US" altLang="en-US" i="1">
                <a:latin typeface="Roboto"/>
                <a:ea typeface="Roboto"/>
              </a:rPr>
              <a:t>FIRST</a:t>
            </a:r>
            <a:r>
              <a:rPr lang="en-US" altLang="en-US">
                <a:latin typeface="Roboto"/>
                <a:ea typeface="Roboto"/>
              </a:rPr>
              <a:t> Tech Challenge events. In some cases, this could cause teams affiliated with the volunteer with a conflict of interest to be removed from consideration for awards.</a:t>
            </a:r>
          </a:p>
        </p:txBody>
      </p:sp>
      <p:sp>
        <p:nvSpPr>
          <p:cNvPr id="23" name="TextBox 22">
            <a:extLst>
              <a:ext uri="{FF2B5EF4-FFF2-40B4-BE49-F238E27FC236}">
                <a16:creationId xmlns:a16="http://schemas.microsoft.com/office/drawing/2014/main" id="{460AB56E-C968-47DE-DBB3-F3E60988F4C8}"/>
              </a:ext>
            </a:extLst>
          </p:cNvPr>
          <p:cNvSpPr txBox="1"/>
          <p:nvPr/>
        </p:nvSpPr>
        <p:spPr>
          <a:xfrm>
            <a:off x="3177841" y="4773682"/>
            <a:ext cx="2570748" cy="276999"/>
          </a:xfrm>
          <a:prstGeom prst="rect">
            <a:avLst/>
          </a:prstGeom>
          <a:noFill/>
        </p:spPr>
        <p:txBody>
          <a:bodyPr wrap="square" lIns="91440" tIns="45720" rIns="91440" bIns="45720" rtlCol="0" anchor="t">
            <a:spAutoFit/>
          </a:bodyPr>
          <a:lstStyle/>
          <a:p>
            <a:pPr algn="ctr"/>
            <a:r>
              <a:rPr lang="en-US" sz="1200" b="1">
                <a:latin typeface="Roboto"/>
                <a:ea typeface="Roboto"/>
                <a:cs typeface="Roboto"/>
              </a:rPr>
              <a:t>Conflict of Interest Form</a:t>
            </a:r>
            <a:endParaRPr lang="en-US" sz="1200" b="1">
              <a:latin typeface="Roboto" panose="02000000000000000000" pitchFamily="2" charset="0"/>
              <a:ea typeface="Roboto" panose="02000000000000000000" pitchFamily="2" charset="0"/>
              <a:cs typeface="Roboto" panose="02000000000000000000" pitchFamily="2" charset="0"/>
            </a:endParaRPr>
          </a:p>
        </p:txBody>
      </p:sp>
      <p:pic>
        <p:nvPicPr>
          <p:cNvPr id="2" name="Picture 1" descr="A qr code on a white background&#10;&#10;AI-generated content may be incorrect.">
            <a:extLst>
              <a:ext uri="{FF2B5EF4-FFF2-40B4-BE49-F238E27FC236}">
                <a16:creationId xmlns:a16="http://schemas.microsoft.com/office/drawing/2014/main" id="{AFCA6CE9-628E-C709-4CB1-00DD57F14BC8}"/>
              </a:ext>
            </a:extLst>
          </p:cNvPr>
          <p:cNvPicPr>
            <a:picLocks noChangeAspect="1"/>
          </p:cNvPicPr>
          <p:nvPr/>
        </p:nvPicPr>
        <p:blipFill>
          <a:blip r:embed="rId2"/>
          <a:stretch>
            <a:fillRect/>
          </a:stretch>
        </p:blipFill>
        <p:spPr>
          <a:xfrm>
            <a:off x="3555831" y="2933698"/>
            <a:ext cx="1814263" cy="1772655"/>
          </a:xfrm>
          <a:prstGeom prst="rect">
            <a:avLst/>
          </a:prstGeom>
        </p:spPr>
      </p:pic>
    </p:spTree>
    <p:extLst>
      <p:ext uri="{BB962C8B-B14F-4D97-AF65-F5344CB8AC3E}">
        <p14:creationId xmlns:p14="http://schemas.microsoft.com/office/powerpoint/2010/main" val="18832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0DDD29D2-5FCA-9B06-6B97-2C680D96C085}"/>
              </a:ext>
            </a:extLst>
          </p:cNvPr>
          <p:cNvSpPr>
            <a:spLocks noGrp="1"/>
          </p:cNvSpPr>
          <p:nvPr>
            <p:ph type="title"/>
          </p:nvPr>
        </p:nvSpPr>
        <p:spPr>
          <a:xfrm>
            <a:off x="457198" y="949927"/>
            <a:ext cx="8289236" cy="554181"/>
          </a:xfrm>
        </p:spPr>
        <p:txBody>
          <a:bodyPr/>
          <a:lstStyle/>
          <a:p>
            <a:r>
              <a:rPr lang="en-US">
                <a:latin typeface="Roboto"/>
                <a:ea typeface="Roboto"/>
              </a:rPr>
              <a:t>Structured Interview Timeline</a:t>
            </a:r>
          </a:p>
        </p:txBody>
      </p:sp>
      <p:sp>
        <p:nvSpPr>
          <p:cNvPr id="65" name="Arrow: Chevron 64">
            <a:extLst>
              <a:ext uri="{FF2B5EF4-FFF2-40B4-BE49-F238E27FC236}">
                <a16:creationId xmlns:a16="http://schemas.microsoft.com/office/drawing/2014/main" id="{823AF939-3849-BD35-7F3F-946EB6300F58}"/>
              </a:ext>
            </a:extLst>
          </p:cNvPr>
          <p:cNvSpPr/>
          <p:nvPr/>
        </p:nvSpPr>
        <p:spPr>
          <a:xfrm>
            <a:off x="2664995" y="2823360"/>
            <a:ext cx="2334126" cy="1074821"/>
          </a:xfrm>
          <a:prstGeom prst="chevron">
            <a:avLst/>
          </a:prstGeom>
          <a:solidFill>
            <a:srgbClr val="F17E2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Arrow: Pentagon 66">
            <a:extLst>
              <a:ext uri="{FF2B5EF4-FFF2-40B4-BE49-F238E27FC236}">
                <a16:creationId xmlns:a16="http://schemas.microsoft.com/office/drawing/2014/main" id="{C9E153D0-A1DC-1059-A144-DC48DBAAC85D}"/>
              </a:ext>
            </a:extLst>
          </p:cNvPr>
          <p:cNvSpPr/>
          <p:nvPr/>
        </p:nvSpPr>
        <p:spPr>
          <a:xfrm>
            <a:off x="994612" y="2823361"/>
            <a:ext cx="2257926" cy="1074821"/>
          </a:xfrm>
          <a:prstGeom prst="homePlate">
            <a:avLst/>
          </a:prstGeom>
          <a:solidFill>
            <a:srgbClr val="F17E2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Chevron 68">
            <a:extLst>
              <a:ext uri="{FF2B5EF4-FFF2-40B4-BE49-F238E27FC236}">
                <a16:creationId xmlns:a16="http://schemas.microsoft.com/office/drawing/2014/main" id="{88A89585-FD56-CA24-C7D9-2896CE520E8B}"/>
              </a:ext>
            </a:extLst>
          </p:cNvPr>
          <p:cNvSpPr/>
          <p:nvPr/>
        </p:nvSpPr>
        <p:spPr>
          <a:xfrm>
            <a:off x="4439653" y="2824008"/>
            <a:ext cx="3649578" cy="1074821"/>
          </a:xfrm>
          <a:prstGeom prst="chevron">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a:extLst>
              <a:ext uri="{FF2B5EF4-FFF2-40B4-BE49-F238E27FC236}">
                <a16:creationId xmlns:a16="http://schemas.microsoft.com/office/drawing/2014/main" id="{B6A9DF8F-75F6-5646-9262-6CBA0461202D}"/>
              </a:ext>
            </a:extLst>
          </p:cNvPr>
          <p:cNvSpPr txBox="1"/>
          <p:nvPr/>
        </p:nvSpPr>
        <p:spPr>
          <a:xfrm>
            <a:off x="1383632" y="3190682"/>
            <a:ext cx="1363579" cy="369332"/>
          </a:xfrm>
          <a:prstGeom prst="rect">
            <a:avLst/>
          </a:prstGeom>
          <a:noFill/>
        </p:spPr>
        <p:txBody>
          <a:bodyPr wrap="square" rtlCol="0">
            <a:spAutoFit/>
          </a:bodyPr>
          <a:lstStyle/>
          <a:p>
            <a:pPr algn="ctr"/>
            <a:r>
              <a:rPr lang="en-US"/>
              <a:t>5</a:t>
            </a:r>
            <a:r>
              <a:rPr lang="en-US">
                <a:solidFill>
                  <a:srgbClr val="F17E25"/>
                </a:solidFill>
              </a:rPr>
              <a:t> </a:t>
            </a:r>
            <a:r>
              <a:rPr lang="en-US"/>
              <a:t>min</a:t>
            </a:r>
          </a:p>
        </p:txBody>
      </p:sp>
      <p:sp>
        <p:nvSpPr>
          <p:cNvPr id="73" name="TextBox 72">
            <a:extLst>
              <a:ext uri="{FF2B5EF4-FFF2-40B4-BE49-F238E27FC236}">
                <a16:creationId xmlns:a16="http://schemas.microsoft.com/office/drawing/2014/main" id="{DD09B69A-ED2C-5C81-0C5F-57A3E9E5D37C}"/>
              </a:ext>
            </a:extLst>
          </p:cNvPr>
          <p:cNvSpPr txBox="1"/>
          <p:nvPr/>
        </p:nvSpPr>
        <p:spPr>
          <a:xfrm>
            <a:off x="3338764" y="3190682"/>
            <a:ext cx="1363579" cy="369332"/>
          </a:xfrm>
          <a:prstGeom prst="rect">
            <a:avLst/>
          </a:prstGeom>
          <a:noFill/>
        </p:spPr>
        <p:txBody>
          <a:bodyPr wrap="square" rtlCol="0">
            <a:spAutoFit/>
          </a:bodyPr>
          <a:lstStyle/>
          <a:p>
            <a:pPr algn="ctr"/>
            <a:r>
              <a:rPr lang="en-US"/>
              <a:t>5 min</a:t>
            </a:r>
          </a:p>
        </p:txBody>
      </p:sp>
      <p:sp>
        <p:nvSpPr>
          <p:cNvPr id="75" name="TextBox 74">
            <a:extLst>
              <a:ext uri="{FF2B5EF4-FFF2-40B4-BE49-F238E27FC236}">
                <a16:creationId xmlns:a16="http://schemas.microsoft.com/office/drawing/2014/main" id="{640388D9-C65F-8703-CE24-2EF43323683B}"/>
              </a:ext>
            </a:extLst>
          </p:cNvPr>
          <p:cNvSpPr txBox="1"/>
          <p:nvPr/>
        </p:nvSpPr>
        <p:spPr>
          <a:xfrm>
            <a:off x="5551371" y="3190682"/>
            <a:ext cx="1363579" cy="369332"/>
          </a:xfrm>
          <a:prstGeom prst="rect">
            <a:avLst/>
          </a:prstGeom>
          <a:noFill/>
        </p:spPr>
        <p:txBody>
          <a:bodyPr wrap="square" rtlCol="0">
            <a:spAutoFit/>
          </a:bodyPr>
          <a:lstStyle/>
          <a:p>
            <a:pPr algn="ctr"/>
            <a:r>
              <a:rPr lang="en-US"/>
              <a:t>10 min</a:t>
            </a:r>
          </a:p>
        </p:txBody>
      </p:sp>
      <p:grpSp>
        <p:nvGrpSpPr>
          <p:cNvPr id="79" name="Google Shape;150;p19">
            <a:extLst>
              <a:ext uri="{FF2B5EF4-FFF2-40B4-BE49-F238E27FC236}">
                <a16:creationId xmlns:a16="http://schemas.microsoft.com/office/drawing/2014/main" id="{C6EABCAB-1B45-FA5F-DD98-9F0C9ED75CD9}"/>
              </a:ext>
            </a:extLst>
          </p:cNvPr>
          <p:cNvGrpSpPr/>
          <p:nvPr/>
        </p:nvGrpSpPr>
        <p:grpSpPr>
          <a:xfrm>
            <a:off x="896943" y="3919686"/>
            <a:ext cx="198900" cy="593656"/>
            <a:chOff x="5958946" y="2938958"/>
            <a:chExt cx="198900" cy="593656"/>
          </a:xfrm>
          <a:solidFill>
            <a:srgbClr val="F17E25"/>
          </a:solidFill>
        </p:grpSpPr>
        <p:cxnSp>
          <p:nvCxnSpPr>
            <p:cNvPr id="77" name="Google Shape;151;p19">
              <a:extLst>
                <a:ext uri="{FF2B5EF4-FFF2-40B4-BE49-F238E27FC236}">
                  <a16:creationId xmlns:a16="http://schemas.microsoft.com/office/drawing/2014/main" id="{9B6E4F42-E819-EFCF-5250-8A4C44E1AA09}"/>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78" name="Google Shape;152;p19">
              <a:extLst>
                <a:ext uri="{FF2B5EF4-FFF2-40B4-BE49-F238E27FC236}">
                  <a16:creationId xmlns:a16="http://schemas.microsoft.com/office/drawing/2014/main" id="{39086B21-6E66-8C95-F3E3-15A46E0FBDA4}"/>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150;p19">
            <a:extLst>
              <a:ext uri="{FF2B5EF4-FFF2-40B4-BE49-F238E27FC236}">
                <a16:creationId xmlns:a16="http://schemas.microsoft.com/office/drawing/2014/main" id="{21DA2C8B-0FEB-592B-E346-D93E65E42B59}"/>
              </a:ext>
            </a:extLst>
          </p:cNvPr>
          <p:cNvGrpSpPr/>
          <p:nvPr/>
        </p:nvGrpSpPr>
        <p:grpSpPr>
          <a:xfrm rot="10800000">
            <a:off x="1960769" y="2240470"/>
            <a:ext cx="198900" cy="593656"/>
            <a:chOff x="5958946" y="2938958"/>
            <a:chExt cx="198900" cy="593656"/>
          </a:xfrm>
          <a:solidFill>
            <a:srgbClr val="F17E25"/>
          </a:solidFill>
        </p:grpSpPr>
        <p:cxnSp>
          <p:nvCxnSpPr>
            <p:cNvPr id="81" name="Google Shape;151;p19">
              <a:extLst>
                <a:ext uri="{FF2B5EF4-FFF2-40B4-BE49-F238E27FC236}">
                  <a16:creationId xmlns:a16="http://schemas.microsoft.com/office/drawing/2014/main" id="{AE8F3F73-E8E4-CFAF-81A5-E370871D02C0}"/>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82" name="Google Shape;152;p19">
              <a:extLst>
                <a:ext uri="{FF2B5EF4-FFF2-40B4-BE49-F238E27FC236}">
                  <a16:creationId xmlns:a16="http://schemas.microsoft.com/office/drawing/2014/main" id="{59E8FD85-2AEB-B8AB-CD76-2FC6B1317F40}"/>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50;p19">
            <a:extLst>
              <a:ext uri="{FF2B5EF4-FFF2-40B4-BE49-F238E27FC236}">
                <a16:creationId xmlns:a16="http://schemas.microsoft.com/office/drawing/2014/main" id="{84E3B2BC-D0DA-42CB-DEA4-B0A52BD3B5E7}"/>
              </a:ext>
            </a:extLst>
          </p:cNvPr>
          <p:cNvGrpSpPr/>
          <p:nvPr/>
        </p:nvGrpSpPr>
        <p:grpSpPr>
          <a:xfrm rot="10800000">
            <a:off x="3337169" y="2229437"/>
            <a:ext cx="198900" cy="593656"/>
            <a:chOff x="5958946" y="2938958"/>
            <a:chExt cx="198900" cy="593656"/>
          </a:xfrm>
          <a:solidFill>
            <a:srgbClr val="F17E25"/>
          </a:solidFill>
        </p:grpSpPr>
        <p:cxnSp>
          <p:nvCxnSpPr>
            <p:cNvPr id="85" name="Google Shape;151;p19">
              <a:extLst>
                <a:ext uri="{FF2B5EF4-FFF2-40B4-BE49-F238E27FC236}">
                  <a16:creationId xmlns:a16="http://schemas.microsoft.com/office/drawing/2014/main" id="{D49BB94D-39E5-2EA5-E148-DEAFCE3FF510}"/>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86" name="Google Shape;152;p19">
              <a:extLst>
                <a:ext uri="{FF2B5EF4-FFF2-40B4-BE49-F238E27FC236}">
                  <a16:creationId xmlns:a16="http://schemas.microsoft.com/office/drawing/2014/main" id="{A1F7D712-8D9F-C4B1-5D20-F64BAECA3770}"/>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150;p19">
            <a:extLst>
              <a:ext uri="{FF2B5EF4-FFF2-40B4-BE49-F238E27FC236}">
                <a16:creationId xmlns:a16="http://schemas.microsoft.com/office/drawing/2014/main" id="{89BFB7D3-C304-28DA-2209-7EAD5F0CE2D5}"/>
              </a:ext>
            </a:extLst>
          </p:cNvPr>
          <p:cNvGrpSpPr/>
          <p:nvPr/>
        </p:nvGrpSpPr>
        <p:grpSpPr>
          <a:xfrm>
            <a:off x="4358553" y="3919686"/>
            <a:ext cx="198900" cy="593656"/>
            <a:chOff x="5958946" y="2938958"/>
            <a:chExt cx="198900" cy="593656"/>
          </a:xfrm>
          <a:solidFill>
            <a:srgbClr val="F17E25"/>
          </a:solidFill>
        </p:grpSpPr>
        <p:cxnSp>
          <p:nvCxnSpPr>
            <p:cNvPr id="89" name="Google Shape;151;p19">
              <a:extLst>
                <a:ext uri="{FF2B5EF4-FFF2-40B4-BE49-F238E27FC236}">
                  <a16:creationId xmlns:a16="http://schemas.microsoft.com/office/drawing/2014/main" id="{13D35771-98E9-E2CE-B385-DF1F637357A6}"/>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90" name="Google Shape;152;p19">
              <a:extLst>
                <a:ext uri="{FF2B5EF4-FFF2-40B4-BE49-F238E27FC236}">
                  <a16:creationId xmlns:a16="http://schemas.microsoft.com/office/drawing/2014/main" id="{9C3AAF8E-CE68-3A36-6D96-1D4EAFFD9173}"/>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50;p19">
            <a:extLst>
              <a:ext uri="{FF2B5EF4-FFF2-40B4-BE49-F238E27FC236}">
                <a16:creationId xmlns:a16="http://schemas.microsoft.com/office/drawing/2014/main" id="{471EDE36-DA62-537B-0D48-44E5C7A76719}"/>
              </a:ext>
            </a:extLst>
          </p:cNvPr>
          <p:cNvGrpSpPr/>
          <p:nvPr/>
        </p:nvGrpSpPr>
        <p:grpSpPr>
          <a:xfrm>
            <a:off x="7442882" y="3902417"/>
            <a:ext cx="198900" cy="593656"/>
            <a:chOff x="5958946" y="2938958"/>
            <a:chExt cx="198900" cy="593656"/>
          </a:xfrm>
          <a:solidFill>
            <a:srgbClr val="F17E25"/>
          </a:solidFill>
        </p:grpSpPr>
        <p:cxnSp>
          <p:nvCxnSpPr>
            <p:cNvPr id="93" name="Google Shape;151;p19">
              <a:extLst>
                <a:ext uri="{FF2B5EF4-FFF2-40B4-BE49-F238E27FC236}">
                  <a16:creationId xmlns:a16="http://schemas.microsoft.com/office/drawing/2014/main" id="{E19BD692-5F90-AD1E-D601-C3BEFFED4B68}"/>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94" name="Google Shape;152;p19">
              <a:extLst>
                <a:ext uri="{FF2B5EF4-FFF2-40B4-BE49-F238E27FC236}">
                  <a16:creationId xmlns:a16="http://schemas.microsoft.com/office/drawing/2014/main" id="{DCC449D3-A5BA-B1B3-C41D-F14EA1A6801D}"/>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50;p19">
            <a:extLst>
              <a:ext uri="{FF2B5EF4-FFF2-40B4-BE49-F238E27FC236}">
                <a16:creationId xmlns:a16="http://schemas.microsoft.com/office/drawing/2014/main" id="{A9E38BED-E5F3-D787-174E-331F36E618BC}"/>
              </a:ext>
            </a:extLst>
          </p:cNvPr>
          <p:cNvGrpSpPr/>
          <p:nvPr/>
        </p:nvGrpSpPr>
        <p:grpSpPr>
          <a:xfrm rot="10800000">
            <a:off x="5762931" y="2240470"/>
            <a:ext cx="198900" cy="593656"/>
            <a:chOff x="5958946" y="2938958"/>
            <a:chExt cx="198900" cy="593656"/>
          </a:xfrm>
          <a:solidFill>
            <a:srgbClr val="F17E25"/>
          </a:solidFill>
        </p:grpSpPr>
        <p:cxnSp>
          <p:nvCxnSpPr>
            <p:cNvPr id="97" name="Google Shape;151;p19">
              <a:extLst>
                <a:ext uri="{FF2B5EF4-FFF2-40B4-BE49-F238E27FC236}">
                  <a16:creationId xmlns:a16="http://schemas.microsoft.com/office/drawing/2014/main" id="{D721DF85-1A4E-675A-B2BF-52800F3A3693}"/>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98" name="Google Shape;152;p19">
              <a:extLst>
                <a:ext uri="{FF2B5EF4-FFF2-40B4-BE49-F238E27FC236}">
                  <a16:creationId xmlns:a16="http://schemas.microsoft.com/office/drawing/2014/main" id="{4EEAADA5-972A-01F1-37DF-57541B027E26}"/>
                </a:ext>
              </a:extLst>
            </p:cNvPr>
            <p:cNvSpPr/>
            <p:nvPr/>
          </p:nvSpPr>
          <p:spPr>
            <a:xfrm rot="10800000" flipH="1">
              <a:off x="5958946" y="3333714"/>
              <a:ext cx="198900" cy="198900"/>
            </a:xfrm>
            <a:prstGeom prst="ellipse">
              <a:avLst/>
            </a:pr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TextBox 100">
            <a:extLst>
              <a:ext uri="{FF2B5EF4-FFF2-40B4-BE49-F238E27FC236}">
                <a16:creationId xmlns:a16="http://schemas.microsoft.com/office/drawing/2014/main" id="{3694D010-8D1A-3624-1CA1-B5A0513D8B36}"/>
              </a:ext>
            </a:extLst>
          </p:cNvPr>
          <p:cNvSpPr txBox="1"/>
          <p:nvPr/>
        </p:nvSpPr>
        <p:spPr>
          <a:xfrm>
            <a:off x="1471676" y="1662779"/>
            <a:ext cx="1479687" cy="830997"/>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5-minute presentation</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103" name="TextBox 102">
            <a:extLst>
              <a:ext uri="{FF2B5EF4-FFF2-40B4-BE49-F238E27FC236}">
                <a16:creationId xmlns:a16="http://schemas.microsoft.com/office/drawing/2014/main" id="{EA3FD279-A840-90EB-F091-8BAA736A510E}"/>
              </a:ext>
            </a:extLst>
          </p:cNvPr>
          <p:cNvSpPr txBox="1"/>
          <p:nvPr/>
        </p:nvSpPr>
        <p:spPr>
          <a:xfrm>
            <a:off x="518253" y="4513342"/>
            <a:ext cx="1479687" cy="338554"/>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cs typeface="Roboto" panose="02000000000000000000" pitchFamily="2" charset="0"/>
              </a:rPr>
              <a:t>Team enters</a:t>
            </a:r>
          </a:p>
        </p:txBody>
      </p:sp>
      <p:sp>
        <p:nvSpPr>
          <p:cNvPr id="105" name="TextBox 104">
            <a:extLst>
              <a:ext uri="{FF2B5EF4-FFF2-40B4-BE49-F238E27FC236}">
                <a16:creationId xmlns:a16="http://schemas.microsoft.com/office/drawing/2014/main" id="{4146015A-C9E5-F21C-A848-32F7E64B26AD}"/>
              </a:ext>
            </a:extLst>
          </p:cNvPr>
          <p:cNvSpPr txBox="1"/>
          <p:nvPr/>
        </p:nvSpPr>
        <p:spPr>
          <a:xfrm>
            <a:off x="3099063" y="1874091"/>
            <a:ext cx="762788" cy="584775"/>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Q &amp; A</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107" name="TextBox 106">
            <a:extLst>
              <a:ext uri="{FF2B5EF4-FFF2-40B4-BE49-F238E27FC236}">
                <a16:creationId xmlns:a16="http://schemas.microsoft.com/office/drawing/2014/main" id="{F4643B79-2E33-BB49-DD8D-F4A7D0F1B000}"/>
              </a:ext>
            </a:extLst>
          </p:cNvPr>
          <p:cNvSpPr txBox="1"/>
          <p:nvPr/>
        </p:nvSpPr>
        <p:spPr>
          <a:xfrm>
            <a:off x="3817609" y="4513342"/>
            <a:ext cx="1479687" cy="338554"/>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cs typeface="Roboto" panose="02000000000000000000" pitchFamily="2" charset="0"/>
              </a:rPr>
              <a:t>Team leaves</a:t>
            </a:r>
          </a:p>
        </p:txBody>
      </p:sp>
      <p:sp>
        <p:nvSpPr>
          <p:cNvPr id="109" name="TextBox 108">
            <a:extLst>
              <a:ext uri="{FF2B5EF4-FFF2-40B4-BE49-F238E27FC236}">
                <a16:creationId xmlns:a16="http://schemas.microsoft.com/office/drawing/2014/main" id="{15DCFFC4-7896-E246-D296-62FDD55ED9F6}"/>
              </a:ext>
            </a:extLst>
          </p:cNvPr>
          <p:cNvSpPr txBox="1"/>
          <p:nvPr/>
        </p:nvSpPr>
        <p:spPr>
          <a:xfrm>
            <a:off x="5019264" y="1424829"/>
            <a:ext cx="2160727" cy="830997"/>
          </a:xfrm>
          <a:prstGeom prst="rect">
            <a:avLst/>
          </a:prstGeom>
          <a:noFill/>
        </p:spPr>
        <p:txBody>
          <a:bodyPr wrap="square" lIns="91440" tIns="45720" rIns="91440" bIns="45720" rtlCol="0" anchor="t">
            <a:spAutoFit/>
          </a:bodyPr>
          <a:lstStyle/>
          <a:p>
            <a:pPr marL="0" lvl="0" indent="0" algn="l" rtl="0">
              <a:spcBef>
                <a:spcPts val="0"/>
              </a:spcBef>
              <a:spcAft>
                <a:spcPts val="1200"/>
              </a:spcAft>
              <a:buNone/>
            </a:pPr>
            <a:r>
              <a:rPr lang="en-US" sz="1600">
                <a:latin typeface="Roboto"/>
                <a:ea typeface="Roboto"/>
                <a:cs typeface="Roboto"/>
              </a:rPr>
              <a:t>Review portfolio and complete forms: feedback, summary</a:t>
            </a:r>
          </a:p>
        </p:txBody>
      </p:sp>
      <p:sp>
        <p:nvSpPr>
          <p:cNvPr id="111" name="TextBox 110">
            <a:extLst>
              <a:ext uri="{FF2B5EF4-FFF2-40B4-BE49-F238E27FC236}">
                <a16:creationId xmlns:a16="http://schemas.microsoft.com/office/drawing/2014/main" id="{072EE577-0DEE-6DB4-593A-B80F9047657B}"/>
              </a:ext>
            </a:extLst>
          </p:cNvPr>
          <p:cNvSpPr txBox="1"/>
          <p:nvPr/>
        </p:nvSpPr>
        <p:spPr>
          <a:xfrm>
            <a:off x="6651473" y="4398934"/>
            <a:ext cx="2217544" cy="584775"/>
          </a:xfrm>
          <a:prstGeom prst="rect">
            <a:avLst/>
          </a:prstGeom>
          <a:noFill/>
        </p:spPr>
        <p:txBody>
          <a:bodyPr wrap="square">
            <a:spAutoFit/>
          </a:bodyPr>
          <a:lstStyle/>
          <a:p>
            <a:pPr marL="0" lvl="0" indent="0" algn="l" rtl="0">
              <a:spcBef>
                <a:spcPts val="0"/>
              </a:spcBef>
              <a:spcAft>
                <a:spcPts val="1200"/>
              </a:spcAft>
              <a:buNone/>
            </a:pPr>
            <a:r>
              <a:rPr lang="en-US" sz="1600" dirty="0">
                <a:latin typeface="Roboto" panose="02000000000000000000" pitchFamily="2" charset="0"/>
                <a:ea typeface="Roboto" panose="02000000000000000000" pitchFamily="2" charset="0"/>
                <a:cs typeface="Roboto" panose="02000000000000000000" pitchFamily="2" charset="0"/>
              </a:rPr>
              <a:t>Open the door to invite the next team in</a:t>
            </a:r>
          </a:p>
        </p:txBody>
      </p:sp>
      <p:cxnSp>
        <p:nvCxnSpPr>
          <p:cNvPr id="113" name="Straight Connector 112">
            <a:extLst>
              <a:ext uri="{FF2B5EF4-FFF2-40B4-BE49-F238E27FC236}">
                <a16:creationId xmlns:a16="http://schemas.microsoft.com/office/drawing/2014/main" id="{58561396-31A3-0FDF-A60F-DE18920A9C57}"/>
              </a:ext>
            </a:extLst>
          </p:cNvPr>
          <p:cNvCxnSpPr/>
          <p:nvPr/>
        </p:nvCxnSpPr>
        <p:spPr>
          <a:xfrm>
            <a:off x="1203960" y="2823093"/>
            <a:ext cx="0" cy="1079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04F7DBE1-1EBF-4C96-102F-0A8DC8A20214}"/>
              </a:ext>
            </a:extLst>
          </p:cNvPr>
          <p:cNvSpPr txBox="1"/>
          <p:nvPr/>
        </p:nvSpPr>
        <p:spPr>
          <a:xfrm rot="16200000">
            <a:off x="463228" y="3144515"/>
            <a:ext cx="1479687" cy="461665"/>
          </a:xfrm>
          <a:prstGeom prst="rect">
            <a:avLst/>
          </a:prstGeom>
          <a:noFill/>
        </p:spPr>
        <p:txBody>
          <a:bodyPr wrap="square"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Greet Team</a:t>
            </a:r>
          </a:p>
          <a:p>
            <a:endParaRPr lang="en-US" sz="1200">
              <a:latin typeface="Roboto" panose="02000000000000000000" pitchFamily="2" charset="0"/>
              <a:ea typeface="Roboto" panose="02000000000000000000" pitchFamily="2" charset="0"/>
              <a:cs typeface="Roboto" panose="02000000000000000000" pitchFamily="2" charset="0"/>
            </a:endParaRPr>
          </a:p>
        </p:txBody>
      </p:sp>
      <p:grpSp>
        <p:nvGrpSpPr>
          <p:cNvPr id="119" name="Group 118">
            <a:extLst>
              <a:ext uri="{FF2B5EF4-FFF2-40B4-BE49-F238E27FC236}">
                <a16:creationId xmlns:a16="http://schemas.microsoft.com/office/drawing/2014/main" id="{05F327E4-966C-43F0-21F0-3146D679B881}"/>
              </a:ext>
            </a:extLst>
          </p:cNvPr>
          <p:cNvGrpSpPr/>
          <p:nvPr/>
        </p:nvGrpSpPr>
        <p:grpSpPr>
          <a:xfrm>
            <a:off x="8089231" y="835878"/>
            <a:ext cx="966083" cy="982745"/>
            <a:chOff x="2255316" y="1881831"/>
            <a:chExt cx="966083" cy="982745"/>
          </a:xfrm>
        </p:grpSpPr>
        <p:sp>
          <p:nvSpPr>
            <p:cNvPr id="117" name="Flowchart: Delay 116">
              <a:extLst>
                <a:ext uri="{FF2B5EF4-FFF2-40B4-BE49-F238E27FC236}">
                  <a16:creationId xmlns:a16="http://schemas.microsoft.com/office/drawing/2014/main" id="{49C64C3F-392E-6E04-DC11-0930B9CA319C}"/>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AD64665-B7A4-D621-EF7F-EE9C42C29386}"/>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dirty="0">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63145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3271BB3-E69C-E93E-C7CC-60E47915FA7D}"/>
              </a:ext>
            </a:extLst>
          </p:cNvPr>
          <p:cNvSpPr>
            <a:spLocks noGrp="1" noChangeAspect="1"/>
          </p:cNvSpPr>
          <p:nvPr>
            <p:ph type="title"/>
          </p:nvPr>
        </p:nvSpPr>
        <p:spPr>
          <a:xfrm>
            <a:off x="457200" y="949325"/>
            <a:ext cx="8289925" cy="554038"/>
          </a:xfrm>
        </p:spPr>
        <p:txBody>
          <a:bodyPr/>
          <a:lstStyle/>
          <a:p>
            <a:r>
              <a:rPr lang="en-US" dirty="0">
                <a:latin typeface="Roboto"/>
                <a:ea typeface="Roboto"/>
              </a:rPr>
              <a:t>STRUCTURED INTERVIEWS - Flow</a:t>
            </a:r>
            <a:endParaRPr lang="en-US" dirty="0"/>
          </a:p>
        </p:txBody>
      </p:sp>
      <p:sp>
        <p:nvSpPr>
          <p:cNvPr id="15" name="Content Placeholder 2">
            <a:extLst>
              <a:ext uri="{FF2B5EF4-FFF2-40B4-BE49-F238E27FC236}">
                <a16:creationId xmlns:a16="http://schemas.microsoft.com/office/drawing/2014/main" id="{306B6FE2-B0F7-FC10-51F2-03433E177F5A}"/>
              </a:ext>
            </a:extLst>
          </p:cNvPr>
          <p:cNvSpPr>
            <a:spLocks noGrp="1" noChangeAspect="1"/>
          </p:cNvSpPr>
          <p:nvPr>
            <p:ph idx="1"/>
          </p:nvPr>
        </p:nvSpPr>
        <p:spPr>
          <a:xfrm>
            <a:off x="457200" y="1647825"/>
            <a:ext cx="8289925" cy="3242963"/>
          </a:xfrm>
        </p:spPr>
        <p:txBody>
          <a:bodyPr vert="horz" lIns="91440" tIns="45720" rIns="91440" bIns="45720" rtlCol="0" anchor="t">
            <a:noAutofit/>
          </a:bodyPr>
          <a:lstStyle/>
          <a:p>
            <a:pPr marL="457200" lvl="0" indent="-457200" algn="l" rtl="0">
              <a:lnSpc>
                <a:spcPct val="100000"/>
              </a:lnSpc>
              <a:spcBef>
                <a:spcPts val="0"/>
              </a:spcBef>
              <a:spcAft>
                <a:spcPts val="0"/>
              </a:spcAft>
              <a:buSzPts val="1600"/>
              <a:buAutoNum type="arabicParenR"/>
            </a:pPr>
            <a:r>
              <a:rPr lang="en-US" sz="1600" dirty="0">
                <a:latin typeface="Roboto"/>
                <a:ea typeface="Roboto"/>
                <a:cs typeface="Roboto"/>
                <a:sym typeface="Arial"/>
              </a:rPr>
              <a:t>Greet team – smile – welcome them in</a:t>
            </a:r>
          </a:p>
          <a:p>
            <a:pPr marL="457200" lvl="0" indent="-457200" algn="l" rtl="0">
              <a:lnSpc>
                <a:spcPct val="100000"/>
              </a:lnSpc>
              <a:spcBef>
                <a:spcPts val="0"/>
              </a:spcBef>
              <a:spcAft>
                <a:spcPts val="0"/>
              </a:spcAft>
              <a:buSzPts val="1600"/>
              <a:buAutoNum type="arabicParenR"/>
            </a:pPr>
            <a:r>
              <a:rPr lang="en-US" sz="1600" dirty="0">
                <a:latin typeface="Roboto"/>
                <a:ea typeface="Roboto"/>
                <a:cs typeface="Roboto"/>
                <a:sym typeface="Arial"/>
              </a:rPr>
              <a:t>Ask for portfolio – teams are not required to have a portfolio for most awards</a:t>
            </a:r>
            <a:endParaRPr lang="en-US" sz="1600" dirty="0">
              <a:latin typeface="Roboto"/>
              <a:ea typeface="Roboto"/>
              <a:cs typeface="Roboto"/>
            </a:endParaRPr>
          </a:p>
          <a:p>
            <a:pPr marL="457200" indent="-457200">
              <a:spcBef>
                <a:spcPts val="0"/>
              </a:spcBef>
              <a:spcAft>
                <a:spcPts val="0"/>
              </a:spcAft>
              <a:buSzPts val="1600"/>
              <a:buAutoNum type="arabicParenR"/>
            </a:pPr>
            <a:r>
              <a:rPr lang="en-US" sz="1600" dirty="0">
                <a:latin typeface="Roboto"/>
                <a:ea typeface="Roboto"/>
                <a:cs typeface="Roboto"/>
                <a:sym typeface="Arial"/>
              </a:rPr>
              <a:t>Ask if the team has a presentation – teams are not required to have a presentation</a:t>
            </a:r>
            <a:endParaRPr lang="en-US" sz="1600" dirty="0">
              <a:latin typeface="Roboto"/>
              <a:ea typeface="Roboto"/>
              <a:cs typeface="Roboto"/>
            </a:endParaRPr>
          </a:p>
          <a:p>
            <a:pPr marL="1154430" lvl="2" indent="-285750" algn="l" rtl="0">
              <a:lnSpc>
                <a:spcPct val="100000"/>
              </a:lnSpc>
              <a:spcBef>
                <a:spcPts val="0"/>
              </a:spcBef>
              <a:spcAft>
                <a:spcPts val="0"/>
              </a:spcAft>
              <a:buSzPts val="1600"/>
            </a:pPr>
            <a:r>
              <a:rPr lang="en-US" sz="1400" dirty="0">
                <a:latin typeface="Roboto"/>
                <a:ea typeface="Roboto"/>
                <a:cs typeface="Roboto"/>
                <a:sym typeface="Arial"/>
              </a:rPr>
              <a:t>Patiently &amp; eagerly listen to team’s ~5 minute presentation</a:t>
            </a:r>
            <a:endParaRPr lang="en-US" sz="1400" dirty="0">
              <a:latin typeface="Roboto"/>
              <a:ea typeface="Roboto"/>
              <a:cs typeface="Roboto"/>
            </a:endParaRPr>
          </a:p>
          <a:p>
            <a:pPr marL="1154430" lvl="2" indent="-285750" algn="l" rtl="0">
              <a:lnSpc>
                <a:spcPct val="100000"/>
              </a:lnSpc>
              <a:spcBef>
                <a:spcPts val="0"/>
              </a:spcBef>
              <a:spcAft>
                <a:spcPts val="0"/>
              </a:spcAft>
              <a:buSzPts val="1600"/>
            </a:pPr>
            <a:r>
              <a:rPr lang="en-US" sz="1400" dirty="0">
                <a:latin typeface="Roboto"/>
                <a:ea typeface="Roboto"/>
                <a:cs typeface="Roboto"/>
                <a:sym typeface="Arial"/>
              </a:rPr>
              <a:t>Take good notes</a:t>
            </a:r>
            <a:endParaRPr lang="en-US" sz="1400" dirty="0">
              <a:cs typeface="Roboto" panose="02000000000000000000" pitchFamily="2" charset="0"/>
            </a:endParaRPr>
          </a:p>
          <a:p>
            <a:pPr marL="457200" indent="-457200">
              <a:spcBef>
                <a:spcPts val="0"/>
              </a:spcBef>
              <a:spcAft>
                <a:spcPts val="0"/>
              </a:spcAft>
              <a:buSzPts val="1600"/>
              <a:buAutoNum type="arabicParenR"/>
            </a:pPr>
            <a:r>
              <a:rPr lang="en-US" sz="1600" dirty="0">
                <a:latin typeface="Roboto"/>
                <a:ea typeface="Roboto"/>
                <a:cs typeface="Roboto"/>
                <a:sym typeface="Arial"/>
              </a:rPr>
              <a:t>After presentation, ask questions &amp; take notes for remaining time to fill up to 10 minutes with the team. Please note that all teams should receive the same amount of judging interview time and the first 5 minutes of the presentation is reserved for the team’s prepared presentation (Competition Manual rules A205, A206 and A207).</a:t>
            </a:r>
            <a:endParaRPr lang="en-US" sz="1600" dirty="0">
              <a:latin typeface="Roboto"/>
              <a:ea typeface="Roboto"/>
              <a:cs typeface="Roboto"/>
            </a:endParaRPr>
          </a:p>
          <a:p>
            <a:pPr lvl="2" indent="-274320">
              <a:spcBef>
                <a:spcPts val="0"/>
              </a:spcBef>
              <a:buSzPts val="1600"/>
            </a:pPr>
            <a:r>
              <a:rPr lang="en-US" sz="1400" dirty="0">
                <a:latin typeface="Roboto"/>
                <a:ea typeface="Roboto"/>
                <a:cs typeface="Roboto"/>
                <a:sym typeface="Arial"/>
              </a:rPr>
              <a:t>Ask the 2 questions provided to you by the Judge Advisor </a:t>
            </a:r>
            <a:endParaRPr lang="en-US" sz="1400" dirty="0">
              <a:latin typeface="Roboto"/>
              <a:ea typeface="Roboto"/>
              <a:cs typeface="Roboto"/>
            </a:endParaRPr>
          </a:p>
          <a:p>
            <a:pPr lvl="2" indent="-274320" algn="l" rtl="0">
              <a:lnSpc>
                <a:spcPct val="100000"/>
              </a:lnSpc>
              <a:spcBef>
                <a:spcPts val="0"/>
              </a:spcBef>
              <a:spcAft>
                <a:spcPts val="0"/>
              </a:spcAft>
              <a:buSzPts val="1600"/>
              <a:buChar char="•"/>
            </a:pPr>
            <a:r>
              <a:rPr lang="en-US" sz="1400" dirty="0">
                <a:latin typeface="Roboto"/>
                <a:ea typeface="Roboto"/>
                <a:cs typeface="Roboto"/>
                <a:sym typeface="Arial"/>
              </a:rPr>
              <a:t>Work with your panel partners to cover all award areas (not including Inspire)</a:t>
            </a:r>
            <a:endParaRPr lang="en-US" sz="1400" dirty="0">
              <a:latin typeface="Roboto"/>
              <a:ea typeface="Roboto"/>
              <a:cs typeface="Roboto"/>
            </a:endParaRPr>
          </a:p>
          <a:p>
            <a:pPr lvl="2" indent="-274320" algn="l" rtl="0">
              <a:lnSpc>
                <a:spcPct val="100000"/>
              </a:lnSpc>
              <a:spcBef>
                <a:spcPts val="0"/>
              </a:spcBef>
              <a:spcAft>
                <a:spcPts val="0"/>
              </a:spcAft>
              <a:buSzPts val="1600"/>
              <a:buChar char="•"/>
            </a:pPr>
            <a:r>
              <a:rPr lang="en-US" sz="1400" dirty="0">
                <a:latin typeface="Roboto"/>
                <a:ea typeface="Roboto"/>
                <a:cs typeface="Roboto"/>
                <a:sym typeface="Arial"/>
              </a:rPr>
              <a:t>All teams will receive the same amount of Structured Interview time (10 minutes)</a:t>
            </a:r>
            <a:endParaRPr lang="en-US" sz="1400" dirty="0">
              <a:latin typeface="Roboto"/>
              <a:ea typeface="Roboto"/>
              <a:cs typeface="Roboto"/>
            </a:endParaRPr>
          </a:p>
          <a:p>
            <a:pPr marL="457200" indent="-457200">
              <a:spcBef>
                <a:spcPts val="0"/>
              </a:spcBef>
              <a:spcAft>
                <a:spcPts val="0"/>
              </a:spcAft>
              <a:buSzPts val="1600"/>
              <a:buFont typeface="Arial" pitchFamily="34" charset="0"/>
              <a:buAutoNum type="arabicParenR"/>
            </a:pPr>
            <a:r>
              <a:rPr lang="en-US" sz="1600" dirty="0">
                <a:latin typeface="Roboto"/>
                <a:ea typeface="Roboto"/>
                <a:cs typeface="Roboto"/>
                <a:sym typeface="Arial"/>
              </a:rPr>
              <a:t>After 10 minutes, team leaves. We will help with timing but need your help as well.</a:t>
            </a:r>
            <a:endParaRPr lang="en-US" dirty="0">
              <a:cs typeface="Roboto" panose="02000000000000000000" pitchFamily="2" charset="0"/>
            </a:endParaRPr>
          </a:p>
        </p:txBody>
      </p:sp>
      <p:grpSp>
        <p:nvGrpSpPr>
          <p:cNvPr id="5" name="Group 4">
            <a:extLst>
              <a:ext uri="{FF2B5EF4-FFF2-40B4-BE49-F238E27FC236}">
                <a16:creationId xmlns:a16="http://schemas.microsoft.com/office/drawing/2014/main" id="{A0672A11-57ED-C53B-8695-83BE2BFB52B3}"/>
              </a:ext>
            </a:extLst>
          </p:cNvPr>
          <p:cNvGrpSpPr/>
          <p:nvPr/>
        </p:nvGrpSpPr>
        <p:grpSpPr>
          <a:xfrm>
            <a:off x="8089231" y="835878"/>
            <a:ext cx="966083" cy="982745"/>
            <a:chOff x="2255316" y="1881831"/>
            <a:chExt cx="966083" cy="982745"/>
          </a:xfrm>
        </p:grpSpPr>
        <p:sp>
          <p:nvSpPr>
            <p:cNvPr id="6" name="Flowchart: Delay 5">
              <a:extLst>
                <a:ext uri="{FF2B5EF4-FFF2-40B4-BE49-F238E27FC236}">
                  <a16:creationId xmlns:a16="http://schemas.microsoft.com/office/drawing/2014/main" id="{20616199-F9B5-3F7A-A54C-F2B06FCF6D96}"/>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BB728D0-967F-73E3-83B9-00D4505D53F7}"/>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dirty="0">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162291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36EA-F514-F4CE-DD6A-93767F8F79B0}"/>
              </a:ext>
            </a:extLst>
          </p:cNvPr>
          <p:cNvSpPr>
            <a:spLocks noGrp="1"/>
          </p:cNvSpPr>
          <p:nvPr>
            <p:ph type="title"/>
          </p:nvPr>
        </p:nvSpPr>
        <p:spPr/>
        <p:txBody>
          <a:bodyPr/>
          <a:lstStyle/>
          <a:p>
            <a:r>
              <a:rPr lang="en-US" dirty="0">
                <a:latin typeface="Roboto"/>
                <a:ea typeface="Roboto"/>
              </a:rPr>
              <a:t>Updates to this Presentation</a:t>
            </a:r>
            <a:endParaRPr lang="en-US" dirty="0"/>
          </a:p>
        </p:txBody>
      </p:sp>
      <p:sp>
        <p:nvSpPr>
          <p:cNvPr id="3" name="Content Placeholder 2">
            <a:extLst>
              <a:ext uri="{FF2B5EF4-FFF2-40B4-BE49-F238E27FC236}">
                <a16:creationId xmlns:a16="http://schemas.microsoft.com/office/drawing/2014/main" id="{A4FD14FB-10AB-371A-A7BD-5AFA1332BFE3}"/>
              </a:ext>
            </a:extLst>
          </p:cNvPr>
          <p:cNvSpPr>
            <a:spLocks noGrp="1"/>
          </p:cNvSpPr>
          <p:nvPr>
            <p:ph idx="1"/>
          </p:nvPr>
        </p:nvSpPr>
        <p:spPr>
          <a:xfrm>
            <a:off x="457199" y="1647824"/>
            <a:ext cx="8479735" cy="3197095"/>
          </a:xfrm>
        </p:spPr>
        <p:txBody>
          <a:bodyPr vert="horz" lIns="91440" tIns="45720" rIns="91440" bIns="45720" rtlCol="0" anchor="t">
            <a:normAutofit/>
          </a:bodyPr>
          <a:lstStyle/>
          <a:p>
            <a:endParaRPr lang="en-US" dirty="0"/>
          </a:p>
          <a:p>
            <a:endParaRPr lang="en-US" dirty="0"/>
          </a:p>
          <a:p>
            <a:endParaRPr lang="en-US" dirty="0"/>
          </a:p>
        </p:txBody>
      </p:sp>
      <p:sp>
        <p:nvSpPr>
          <p:cNvPr id="4" name="Rectangle: Rounded Corners 3">
            <a:extLst>
              <a:ext uri="{FF2B5EF4-FFF2-40B4-BE49-F238E27FC236}">
                <a16:creationId xmlns:a16="http://schemas.microsoft.com/office/drawing/2014/main" id="{E475FBEB-DCAF-C8E1-1AE4-D5674C5981DC}"/>
              </a:ext>
            </a:extLst>
          </p:cNvPr>
          <p:cNvSpPr/>
          <p:nvPr/>
        </p:nvSpPr>
        <p:spPr>
          <a:xfrm>
            <a:off x="1346400" y="4377600"/>
            <a:ext cx="6127200" cy="61103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Delete this slide before presenting</a:t>
            </a:r>
          </a:p>
        </p:txBody>
      </p:sp>
      <p:graphicFrame>
        <p:nvGraphicFramePr>
          <p:cNvPr id="11" name="Table 10">
            <a:extLst>
              <a:ext uri="{FF2B5EF4-FFF2-40B4-BE49-F238E27FC236}">
                <a16:creationId xmlns:a16="http://schemas.microsoft.com/office/drawing/2014/main" id="{D1A1209D-8EB7-7509-372A-07E04CCDD36D}"/>
              </a:ext>
            </a:extLst>
          </p:cNvPr>
          <p:cNvGraphicFramePr>
            <a:graphicFrameLocks noGrp="1"/>
          </p:cNvGraphicFramePr>
          <p:nvPr>
            <p:extLst>
              <p:ext uri="{D42A27DB-BD31-4B8C-83A1-F6EECF244321}">
                <p14:modId xmlns:p14="http://schemas.microsoft.com/office/powerpoint/2010/main" val="1008545350"/>
              </p:ext>
            </p:extLst>
          </p:nvPr>
        </p:nvGraphicFramePr>
        <p:xfrm>
          <a:off x="457197" y="1647824"/>
          <a:ext cx="8229604" cy="1844040"/>
        </p:xfrm>
        <a:graphic>
          <a:graphicData uri="http://schemas.openxmlformats.org/drawingml/2006/table">
            <a:tbl>
              <a:tblPr firstRow="1" bandRow="1">
                <a:tableStyleId>{5A111915-BE36-4E01-A7E5-04B1672EAD32}</a:tableStyleId>
              </a:tblPr>
              <a:tblGrid>
                <a:gridCol w="2507229">
                  <a:extLst>
                    <a:ext uri="{9D8B030D-6E8A-4147-A177-3AD203B41FA5}">
                      <a16:colId xmlns:a16="http://schemas.microsoft.com/office/drawing/2014/main" val="2940496565"/>
                    </a:ext>
                  </a:extLst>
                </a:gridCol>
                <a:gridCol w="5722375">
                  <a:extLst>
                    <a:ext uri="{9D8B030D-6E8A-4147-A177-3AD203B41FA5}">
                      <a16:colId xmlns:a16="http://schemas.microsoft.com/office/drawing/2014/main" val="559939309"/>
                    </a:ext>
                  </a:extLst>
                </a:gridCol>
              </a:tblGrid>
              <a:tr h="370840">
                <a:tc gridSpan="2">
                  <a:txBody>
                    <a:bodyPr/>
                    <a:lstStyle/>
                    <a:p>
                      <a:r>
                        <a:rPr lang="en-US" sz="1400" dirty="0">
                          <a:latin typeface="Roboto" panose="02000000000000000000" pitchFamily="2" charset="0"/>
                          <a:ea typeface="Roboto" panose="02000000000000000000" pitchFamily="2" charset="0"/>
                        </a:rPr>
                        <a:t>Revision History</a:t>
                      </a:r>
                    </a:p>
                  </a:txBody>
                  <a:tcPr anchor="ct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64783831"/>
                  </a:ext>
                </a:extLst>
              </a:tr>
              <a:tr h="370840">
                <a:tc>
                  <a:txBody>
                    <a:bodyPr/>
                    <a:lstStyle/>
                    <a:p>
                      <a:pPr algn="ctr"/>
                      <a:r>
                        <a:rPr lang="en-US" sz="1400" b="1" dirty="0">
                          <a:solidFill>
                            <a:schemeClr val="tx1"/>
                          </a:solidFill>
                          <a:latin typeface="Roboto" panose="02000000000000000000" pitchFamily="2" charset="0"/>
                          <a:ea typeface="Roboto" panose="02000000000000000000" pitchFamily="2" charset="0"/>
                        </a:rPr>
                        <a:t>Revision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boto" panose="02000000000000000000" pitchFamily="2" charset="0"/>
                          <a:ea typeface="Roboto" panose="02000000000000000000" pitchFamily="2"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5533894"/>
                  </a:ext>
                </a:extLst>
              </a:tr>
              <a:tr h="370840">
                <a:tc>
                  <a:txBody>
                    <a:bodyPr/>
                    <a:lstStyle/>
                    <a:p>
                      <a:pPr algn="ctr">
                        <a:spcAft>
                          <a:spcPts val="0"/>
                        </a:spcAft>
                      </a:pPr>
                      <a:r>
                        <a:rPr lang="en-US" sz="1200" b="0" dirty="0">
                          <a:solidFill>
                            <a:schemeClr val="tx1"/>
                          </a:solidFill>
                          <a:effectLst/>
                          <a:latin typeface="Roboto" panose="02000000000000000000" pitchFamily="2" charset="0"/>
                          <a:ea typeface="Roboto" panose="02000000000000000000" pitchFamily="2" charset="0"/>
                        </a:rPr>
                        <a:t>25-26.1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b="0" dirty="0">
                          <a:solidFill>
                            <a:schemeClr val="tx1"/>
                          </a:solidFill>
                          <a:effectLst/>
                          <a:latin typeface="Roboto" panose="02000000000000000000" pitchFamily="2" charset="0"/>
                          <a:ea typeface="Roboto" panose="02000000000000000000" pitchFamily="2" charset="0"/>
                        </a:rPr>
                        <a:t>Initial 2025-26 Season Release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501440"/>
                  </a:ext>
                </a:extLst>
              </a:tr>
              <a:tr h="244558">
                <a:tc>
                  <a:txBody>
                    <a:bodyPr/>
                    <a:lstStyle/>
                    <a:p>
                      <a:pPr algn="ctr">
                        <a:spcAft>
                          <a:spcPts val="0"/>
                        </a:spcAft>
                      </a:pPr>
                      <a:r>
                        <a:rPr lang="en-US" sz="1200">
                          <a:solidFill>
                            <a:schemeClr val="tx1"/>
                          </a:solidFill>
                          <a:effectLst/>
                          <a:latin typeface="Roboto" panose="02000000000000000000" pitchFamily="2" charset="0"/>
                          <a:ea typeface="Roboto" panose="02000000000000000000" pitchFamily="2" charset="0"/>
                        </a:rPr>
                        <a:t>25-26.2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200" dirty="0">
                          <a:solidFill>
                            <a:schemeClr val="tx1"/>
                          </a:solidFill>
                          <a:effectLst/>
                          <a:latin typeface="Roboto" panose="02000000000000000000" pitchFamily="2" charset="0"/>
                          <a:ea typeface="Roboto" panose="02000000000000000000" pitchFamily="2" charset="0"/>
                        </a:rPr>
                        <a:t>Added “Rules of Judging” slide.</a:t>
                      </a:r>
                    </a:p>
                    <a:p>
                      <a:pPr>
                        <a:spcAft>
                          <a:spcPts val="0"/>
                        </a:spcAft>
                      </a:pPr>
                      <a:r>
                        <a:rPr lang="en-US" sz="1200" dirty="0">
                          <a:solidFill>
                            <a:schemeClr val="tx1"/>
                          </a:solidFill>
                          <a:effectLst/>
                          <a:latin typeface="Roboto" panose="02000000000000000000" pitchFamily="2" charset="0"/>
                          <a:ea typeface="Roboto" panose="02000000000000000000" pitchFamily="2" charset="0"/>
                        </a:rPr>
                        <a:t>Modified references of “Formal Interview” to “Structured Interview”.</a:t>
                      </a:r>
                    </a:p>
                    <a:p>
                      <a:pPr>
                        <a:spcAft>
                          <a:spcPts val="0"/>
                        </a:spcAft>
                      </a:pPr>
                      <a:r>
                        <a:rPr lang="en-US" sz="1200" dirty="0">
                          <a:solidFill>
                            <a:schemeClr val="tx1"/>
                          </a:solidFill>
                          <a:effectLst/>
                          <a:latin typeface="Roboto" panose="02000000000000000000" pitchFamily="2" charset="0"/>
                          <a:ea typeface="Roboto" panose="02000000000000000000" pitchFamily="2" charset="0"/>
                        </a:rPr>
                        <a:t>Clarified wording around the silent observer in Structured Interviews.</a:t>
                      </a:r>
                    </a:p>
                    <a:p>
                      <a:pPr>
                        <a:spcAft>
                          <a:spcPts val="0"/>
                        </a:spcAft>
                      </a:pPr>
                      <a:r>
                        <a:rPr lang="en-US" sz="1200" dirty="0">
                          <a:solidFill>
                            <a:schemeClr val="tx1"/>
                          </a:solidFill>
                          <a:effectLst/>
                          <a:latin typeface="Roboto" panose="02000000000000000000" pitchFamily="2" charset="0"/>
                          <a:ea typeface="Roboto" panose="02000000000000000000" pitchFamily="2" charset="0"/>
                        </a:rPr>
                        <a:t>Added backup slides (hidden) with NEW and MODIFIED changes for this season.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6329465"/>
                  </a:ext>
                </a:extLst>
              </a:tr>
            </a:tbl>
          </a:graphicData>
        </a:graphic>
      </p:graphicFrame>
    </p:spTree>
    <p:extLst>
      <p:ext uri="{BB962C8B-B14F-4D97-AF65-F5344CB8AC3E}">
        <p14:creationId xmlns:p14="http://schemas.microsoft.com/office/powerpoint/2010/main" val="312157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B1976AD-2FD8-8109-DA12-D7E59F784F7F}"/>
              </a:ext>
            </a:extLst>
          </p:cNvPr>
          <p:cNvSpPr>
            <a:spLocks noGrp="1" noChangeAspect="1"/>
          </p:cNvSpPr>
          <p:nvPr>
            <p:ph type="title"/>
          </p:nvPr>
        </p:nvSpPr>
        <p:spPr>
          <a:xfrm>
            <a:off x="457200" y="949325"/>
            <a:ext cx="8289925" cy="554038"/>
          </a:xfrm>
        </p:spPr>
        <p:txBody>
          <a:bodyPr/>
          <a:lstStyle/>
          <a:p>
            <a:r>
              <a:rPr lang="en-US">
                <a:latin typeface="Roboto"/>
                <a:ea typeface="Roboto"/>
              </a:rPr>
              <a:t>STRUCTURED INTERVIEWS – baseline questions</a:t>
            </a:r>
            <a:endParaRPr lang="en-US"/>
          </a:p>
        </p:txBody>
      </p:sp>
      <p:sp>
        <p:nvSpPr>
          <p:cNvPr id="15" name="Content Placeholder 2">
            <a:extLst>
              <a:ext uri="{FF2B5EF4-FFF2-40B4-BE49-F238E27FC236}">
                <a16:creationId xmlns:a16="http://schemas.microsoft.com/office/drawing/2014/main" id="{DA4E0C1A-7C43-EE95-E845-D1ECD4526664}"/>
              </a:ext>
            </a:extLst>
          </p:cNvPr>
          <p:cNvSpPr>
            <a:spLocks noGrp="1" noChangeAspect="1"/>
          </p:cNvSpPr>
          <p:nvPr>
            <p:ph idx="1"/>
          </p:nvPr>
        </p:nvSpPr>
        <p:spPr>
          <a:xfrm>
            <a:off x="457200" y="1647825"/>
            <a:ext cx="7686076" cy="2973388"/>
          </a:xfrm>
        </p:spPr>
        <p:txBody>
          <a:bodyPr vert="horz" lIns="91440" tIns="45720" rIns="91440" bIns="45720" rtlCol="0" anchor="t">
            <a:noAutofit/>
          </a:bodyPr>
          <a:lstStyle/>
          <a:p>
            <a:pPr>
              <a:spcBef>
                <a:spcPts val="0"/>
              </a:spcBef>
              <a:spcAft>
                <a:spcPts val="0"/>
              </a:spcAft>
              <a:buSzPts val="1600"/>
            </a:pPr>
            <a:r>
              <a:rPr lang="en-US" sz="1600" dirty="0">
                <a:latin typeface="Roboto"/>
                <a:ea typeface="Roboto"/>
                <a:cs typeface="Roboto"/>
                <a:sym typeface="Arial"/>
              </a:rPr>
              <a:t>During the Structured Interview, each Judging Panel must ask every team they interview 2 baseline questions. </a:t>
            </a:r>
            <a:endParaRPr lang="en-US">
              <a:latin typeface="Roboto"/>
              <a:ea typeface="Roboto"/>
              <a:cs typeface="Roboto"/>
              <a:sym typeface="Arial"/>
            </a:endParaRPr>
          </a:p>
          <a:p>
            <a:pPr>
              <a:spcBef>
                <a:spcPts val="0"/>
              </a:spcBef>
              <a:spcAft>
                <a:spcPts val="0"/>
              </a:spcAft>
              <a:buSzPts val="1600"/>
            </a:pPr>
            <a:endParaRPr lang="en-US" sz="1600" dirty="0">
              <a:latin typeface="Roboto"/>
              <a:ea typeface="Roboto"/>
              <a:cs typeface="Roboto"/>
              <a:sym typeface="Arial"/>
            </a:endParaRPr>
          </a:p>
          <a:p>
            <a:pPr>
              <a:spcBef>
                <a:spcPts val="0"/>
              </a:spcBef>
              <a:spcAft>
                <a:spcPts val="0"/>
              </a:spcAft>
              <a:buSzPts val="1600"/>
            </a:pPr>
            <a:r>
              <a:rPr lang="en-US" sz="1600" dirty="0">
                <a:latin typeface="Roboto"/>
                <a:ea typeface="Roboto"/>
                <a:cs typeface="Roboto"/>
                <a:sym typeface="Arial"/>
              </a:rPr>
              <a:t>One question will be selected from the Team Attribute question bank, and one selected from the Machine, Creativity, and Innovation bank. </a:t>
            </a:r>
            <a:endParaRPr lang="en-US">
              <a:cs typeface="Roboto"/>
            </a:endParaRPr>
          </a:p>
          <a:p>
            <a:pPr marL="914400" lvl="1" indent="-457200">
              <a:spcBef>
                <a:spcPts val="0"/>
              </a:spcBef>
              <a:buClr>
                <a:srgbClr val="000000"/>
              </a:buClr>
              <a:buSzPts val="1600"/>
            </a:pPr>
            <a:endParaRPr lang="en-US" sz="1600" dirty="0">
              <a:latin typeface="Roboto"/>
              <a:ea typeface="Roboto"/>
              <a:cs typeface="Roboto"/>
              <a:sym typeface="Arial"/>
            </a:endParaRPr>
          </a:p>
          <a:p>
            <a:pPr marL="914400" lvl="1" indent="-457200">
              <a:spcBef>
                <a:spcPts val="0"/>
              </a:spcBef>
              <a:buClr>
                <a:srgbClr val="000000"/>
              </a:buClr>
              <a:buSzPts val="1600"/>
            </a:pPr>
            <a:endParaRPr lang="en-US" sz="1600" dirty="0">
              <a:latin typeface="Roboto"/>
              <a:ea typeface="Roboto"/>
              <a:cs typeface="Roboto"/>
              <a:sym typeface="Arial"/>
            </a:endParaRPr>
          </a:p>
          <a:p>
            <a:pPr indent="0">
              <a:spcBef>
                <a:spcPts val="0"/>
              </a:spcBef>
              <a:buClr>
                <a:srgbClr val="000000"/>
              </a:buClr>
              <a:buSzPts val="1600"/>
              <a:buNone/>
            </a:pPr>
            <a:r>
              <a:rPr lang="en-US" sz="1600" dirty="0">
                <a:latin typeface="Roboto"/>
                <a:ea typeface="Roboto"/>
                <a:cs typeface="Roboto"/>
                <a:sym typeface="Arial"/>
              </a:rPr>
              <a:t>The questions selected for this event are:</a:t>
            </a:r>
            <a:endParaRPr lang="en-US" dirty="0"/>
          </a:p>
          <a:p>
            <a:pPr marL="457200" indent="-457200">
              <a:spcBef>
                <a:spcPts val="0"/>
              </a:spcBef>
              <a:spcAft>
                <a:spcPts val="0"/>
              </a:spcAft>
              <a:buSzPts val="1600"/>
              <a:buAutoNum type="arabicParenR"/>
            </a:pPr>
            <a:r>
              <a:rPr lang="en-US" sz="1600" dirty="0">
                <a:highlight>
                  <a:srgbClr val="FFFF00"/>
                </a:highlight>
                <a:latin typeface="Roboto"/>
                <a:ea typeface="Roboto"/>
                <a:cs typeface="Roboto"/>
              </a:rPr>
              <a:t>(add Team Attribute Question Here)</a:t>
            </a:r>
            <a:br>
              <a:rPr lang="en-US" sz="1600" dirty="0">
                <a:highlight>
                  <a:srgbClr val="FFFF00"/>
                </a:highlight>
                <a:latin typeface="Roboto"/>
                <a:ea typeface="Roboto"/>
                <a:cs typeface="Roboto"/>
              </a:rPr>
            </a:br>
            <a:endParaRPr lang="en-US" sz="1600" dirty="0">
              <a:highlight>
                <a:srgbClr val="FFFF00"/>
              </a:highlight>
              <a:cs typeface="Roboto" panose="02000000000000000000" pitchFamily="2" charset="0"/>
            </a:endParaRPr>
          </a:p>
          <a:p>
            <a:pPr marL="457200" indent="-457200">
              <a:spcBef>
                <a:spcPts val="0"/>
              </a:spcBef>
              <a:spcAft>
                <a:spcPts val="0"/>
              </a:spcAft>
              <a:buSzPts val="1600"/>
              <a:buAutoNum type="arabicParenR"/>
            </a:pPr>
            <a:r>
              <a:rPr lang="en-US" sz="1600" dirty="0">
                <a:highlight>
                  <a:srgbClr val="FFFF00"/>
                </a:highlight>
                <a:latin typeface="Roboto"/>
                <a:ea typeface="Roboto"/>
                <a:cs typeface="Roboto"/>
              </a:rPr>
              <a:t>(add Machine, Creativity, and Innovation Question Here)</a:t>
            </a:r>
            <a:endParaRPr lang="en-US" dirty="0">
              <a:cs typeface="Roboto" panose="02000000000000000000" pitchFamily="2" charset="0"/>
            </a:endParaRPr>
          </a:p>
        </p:txBody>
      </p:sp>
      <p:grpSp>
        <p:nvGrpSpPr>
          <p:cNvPr id="2" name="Group 1">
            <a:extLst>
              <a:ext uri="{FF2B5EF4-FFF2-40B4-BE49-F238E27FC236}">
                <a16:creationId xmlns:a16="http://schemas.microsoft.com/office/drawing/2014/main" id="{F2480436-D654-8A3C-45B4-105E5CBDB853}"/>
              </a:ext>
            </a:extLst>
          </p:cNvPr>
          <p:cNvGrpSpPr/>
          <p:nvPr/>
        </p:nvGrpSpPr>
        <p:grpSpPr>
          <a:xfrm>
            <a:off x="8089231" y="835878"/>
            <a:ext cx="966083" cy="982745"/>
            <a:chOff x="2255316" y="1881831"/>
            <a:chExt cx="966083" cy="982745"/>
          </a:xfrm>
        </p:grpSpPr>
        <p:sp>
          <p:nvSpPr>
            <p:cNvPr id="3" name="Flowchart: Delay 2">
              <a:extLst>
                <a:ext uri="{FF2B5EF4-FFF2-40B4-BE49-F238E27FC236}">
                  <a16:creationId xmlns:a16="http://schemas.microsoft.com/office/drawing/2014/main" id="{E38E0B6B-F69E-3786-AC2A-A0F4E020C1CF}"/>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A55781-EAAA-4FD6-1FBC-08B7F3BD8A0B}"/>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dirty="0">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222346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F3FCED-6AF7-2A30-C706-15F606610DBA}"/>
              </a:ext>
            </a:extLst>
          </p:cNvPr>
          <p:cNvSpPr>
            <a:spLocks noGrp="1" noChangeAspect="1"/>
          </p:cNvSpPr>
          <p:nvPr>
            <p:ph type="title"/>
          </p:nvPr>
        </p:nvSpPr>
        <p:spPr>
          <a:xfrm>
            <a:off x="457200" y="949325"/>
            <a:ext cx="8289925" cy="554038"/>
          </a:xfrm>
        </p:spPr>
        <p:txBody>
          <a:bodyPr/>
          <a:lstStyle/>
          <a:p>
            <a:r>
              <a:rPr lang="en-US"/>
              <a:t>AFTER EACH TEAM INTERVIEW</a:t>
            </a:r>
          </a:p>
        </p:txBody>
      </p:sp>
      <p:sp>
        <p:nvSpPr>
          <p:cNvPr id="7" name="Content Placeholder 2">
            <a:extLst>
              <a:ext uri="{FF2B5EF4-FFF2-40B4-BE49-F238E27FC236}">
                <a16:creationId xmlns:a16="http://schemas.microsoft.com/office/drawing/2014/main" id="{FAD073AC-8524-8EDA-695D-7997C43273C7}"/>
              </a:ext>
            </a:extLst>
          </p:cNvPr>
          <p:cNvSpPr>
            <a:spLocks noGrp="1" noChangeAspect="1"/>
          </p:cNvSpPr>
          <p:nvPr>
            <p:ph idx="1"/>
          </p:nvPr>
        </p:nvSpPr>
        <p:spPr>
          <a:xfrm>
            <a:off x="457200" y="1647825"/>
            <a:ext cx="7729208" cy="2973388"/>
          </a:xfrm>
        </p:spPr>
        <p:txBody>
          <a:bodyPr vert="horz" lIns="91440" tIns="45720" rIns="91440" bIns="45720" rtlCol="0" anchor="t">
            <a:noAutofit/>
          </a:bodyPr>
          <a:lstStyle/>
          <a:p>
            <a:pPr marL="469900" indent="-342900">
              <a:spcBef>
                <a:spcPts val="0"/>
              </a:spcBef>
              <a:spcAft>
                <a:spcPts val="0"/>
              </a:spcAft>
              <a:buSzPts val="1600"/>
              <a:buFont typeface="+mj-lt"/>
              <a:buAutoNum type="arabicParenR"/>
            </a:pPr>
            <a:r>
              <a:rPr lang="en-US" sz="1600">
                <a:latin typeface="Roboto"/>
                <a:ea typeface="Roboto"/>
                <a:cs typeface="Roboto"/>
                <a:sym typeface="Arial"/>
              </a:rPr>
              <a:t>Fill out the Structure Interview Feedback form (one per team) immediately after they leave</a:t>
            </a:r>
            <a:endParaRPr lang="en-US">
              <a:cs typeface="Roboto"/>
              <a:sym typeface="Arial"/>
            </a:endParaRPr>
          </a:p>
          <a:p>
            <a:pPr marL="584200" lvl="1" indent="0">
              <a:spcBef>
                <a:spcPts val="0"/>
              </a:spcBef>
              <a:spcAft>
                <a:spcPts val="0"/>
              </a:spcAft>
              <a:buClr>
                <a:srgbClr val="000000"/>
              </a:buClr>
              <a:buSzPts val="1600"/>
              <a:buNone/>
            </a:pPr>
            <a:endParaRPr lang="en-US">
              <a:cs typeface="Roboto"/>
            </a:endParaRPr>
          </a:p>
          <a:p>
            <a:pPr marL="469900" indent="-342900">
              <a:spcBef>
                <a:spcPts val="0"/>
              </a:spcBef>
              <a:spcAft>
                <a:spcPts val="0"/>
              </a:spcAft>
              <a:buSzPts val="1600"/>
              <a:buAutoNum type="arabicParenR"/>
            </a:pPr>
            <a:r>
              <a:rPr lang="en-US" sz="1600">
                <a:latin typeface="Roboto"/>
                <a:ea typeface="Roboto"/>
                <a:cs typeface="Roboto"/>
                <a:sym typeface="Arial"/>
              </a:rPr>
              <a:t>Discuss notes amongst the panel - decide if team is a potential nominee for shortlisted awards – </a:t>
            </a:r>
            <a:endParaRPr lang="en-US"/>
          </a:p>
          <a:p>
            <a:pPr marL="927100" lvl="1" indent="-342900">
              <a:spcBef>
                <a:spcPts val="0"/>
              </a:spcBef>
              <a:buClr>
                <a:srgbClr val="000000"/>
              </a:buClr>
              <a:buSzPts val="1600"/>
            </a:pPr>
            <a:r>
              <a:rPr lang="en-US" sz="1600">
                <a:latin typeface="Roboto"/>
                <a:ea typeface="Roboto"/>
                <a:cs typeface="Roboto"/>
              </a:rPr>
              <a:t>Connect / Reach / Sustain / Innovate / Design / Control  </a:t>
            </a:r>
          </a:p>
          <a:p>
            <a:pPr marL="927100" lvl="1" indent="-342900">
              <a:spcBef>
                <a:spcPts val="0"/>
              </a:spcBef>
              <a:buClr>
                <a:srgbClr val="000000"/>
              </a:buClr>
              <a:buSzPts val="1600"/>
            </a:pPr>
            <a:r>
              <a:rPr lang="en-US" sz="1600">
                <a:latin typeface="Roboto"/>
                <a:ea typeface="Roboto"/>
                <a:cs typeface="Roboto"/>
              </a:rPr>
              <a:t>Judges do not directly nominate for the Inspire award</a:t>
            </a:r>
          </a:p>
          <a:p>
            <a:pPr marL="584200" lvl="1" indent="0">
              <a:spcBef>
                <a:spcPts val="0"/>
              </a:spcBef>
              <a:spcAft>
                <a:spcPts val="0"/>
              </a:spcAft>
              <a:buClr>
                <a:srgbClr val="000000"/>
              </a:buClr>
              <a:buSzPts val="1600"/>
              <a:buNone/>
            </a:pPr>
            <a:endParaRPr lang="en-US" sz="1600">
              <a:latin typeface="Roboto"/>
              <a:ea typeface="Roboto"/>
              <a:cs typeface="Roboto"/>
              <a:sym typeface="Arial"/>
            </a:endParaRPr>
          </a:p>
          <a:p>
            <a:pPr marL="469900" indent="-342900">
              <a:spcBef>
                <a:spcPts val="0"/>
              </a:spcBef>
              <a:spcAft>
                <a:spcPts val="0"/>
              </a:spcAft>
              <a:buSzPts val="1600"/>
              <a:buAutoNum type="arabicParenR" startAt="3"/>
            </a:pPr>
            <a:r>
              <a:rPr lang="en-US" sz="1600">
                <a:latin typeface="Roboto"/>
                <a:ea typeface="Roboto"/>
                <a:cs typeface="Roboto"/>
                <a:sym typeface="Arial"/>
              </a:rPr>
              <a:t>Review portfolio for Think Award  and decide if team is a potential nominee</a:t>
            </a:r>
            <a:endParaRPr lang="en-US" sz="1600">
              <a:highlight>
                <a:srgbClr val="FFFF00"/>
              </a:highlight>
              <a:latin typeface="Roboto"/>
              <a:ea typeface="Roboto"/>
              <a:cs typeface="Roboto"/>
            </a:endParaRPr>
          </a:p>
          <a:p>
            <a:pPr marL="927100" lvl="1" indent="-342900">
              <a:spcBef>
                <a:spcPts val="0"/>
              </a:spcBef>
              <a:buSzPts val="1600"/>
            </a:pPr>
            <a:r>
              <a:rPr lang="en-US" sz="1600">
                <a:latin typeface="Roboto"/>
                <a:ea typeface="Roboto"/>
                <a:cs typeface="Roboto"/>
                <a:sym typeface="Arial"/>
              </a:rPr>
              <a:t>Decide if portfolio merits being kept into contention</a:t>
            </a:r>
            <a:endParaRPr lang="en-US" sz="1600">
              <a:latin typeface="Roboto"/>
              <a:ea typeface="Roboto"/>
              <a:cs typeface="Roboto"/>
            </a:endParaRPr>
          </a:p>
          <a:p>
            <a:pPr marL="584200" lvl="1" indent="0">
              <a:spcBef>
                <a:spcPts val="0"/>
              </a:spcBef>
              <a:spcAft>
                <a:spcPts val="0"/>
              </a:spcAft>
              <a:buClr>
                <a:srgbClr val="000000"/>
              </a:buClr>
              <a:buSzPts val="1600"/>
              <a:buNone/>
            </a:pPr>
            <a:endParaRPr lang="en-US" sz="1600">
              <a:latin typeface="Roboto"/>
              <a:ea typeface="Roboto"/>
              <a:cs typeface="Roboto"/>
            </a:endParaRPr>
          </a:p>
          <a:p>
            <a:pPr marL="469900" lvl="0" indent="-342900" algn="l" rtl="0">
              <a:lnSpc>
                <a:spcPct val="100000"/>
              </a:lnSpc>
              <a:spcBef>
                <a:spcPts val="0"/>
              </a:spcBef>
              <a:spcAft>
                <a:spcPts val="0"/>
              </a:spcAft>
              <a:buSzPts val="1600"/>
              <a:buFont typeface="+mj-lt"/>
              <a:buAutoNum type="arabicParenR" startAt="4"/>
            </a:pPr>
            <a:r>
              <a:rPr lang="en-US" sz="1600">
                <a:latin typeface="Roboto"/>
                <a:ea typeface="Roboto"/>
                <a:cs typeface="Roboto"/>
                <a:sym typeface="Arial"/>
              </a:rPr>
              <a:t>Consider if team might merit a Judges’ Choice Award &amp; if so, why?</a:t>
            </a:r>
            <a:endParaRPr lang="en-US" sz="1600">
              <a:latin typeface="Roboto"/>
              <a:ea typeface="Roboto"/>
              <a:cs typeface="Roboto"/>
            </a:endParaRPr>
          </a:p>
          <a:p>
            <a:endParaRPr lang="en-US" sz="1600">
              <a:cs typeface="Roboto" panose="02000000000000000000" pitchFamily="2" charset="0"/>
            </a:endParaRPr>
          </a:p>
        </p:txBody>
      </p:sp>
      <p:grpSp>
        <p:nvGrpSpPr>
          <p:cNvPr id="2" name="Group 1">
            <a:extLst>
              <a:ext uri="{FF2B5EF4-FFF2-40B4-BE49-F238E27FC236}">
                <a16:creationId xmlns:a16="http://schemas.microsoft.com/office/drawing/2014/main" id="{25CE4B99-D795-CC0C-2923-3DB42302EFE8}"/>
              </a:ext>
            </a:extLst>
          </p:cNvPr>
          <p:cNvGrpSpPr/>
          <p:nvPr/>
        </p:nvGrpSpPr>
        <p:grpSpPr>
          <a:xfrm>
            <a:off x="8089231" y="835878"/>
            <a:ext cx="966083" cy="982745"/>
            <a:chOff x="2255316" y="1881831"/>
            <a:chExt cx="966083" cy="982745"/>
          </a:xfrm>
        </p:grpSpPr>
        <p:sp>
          <p:nvSpPr>
            <p:cNvPr id="3" name="Flowchart: Delay 2">
              <a:extLst>
                <a:ext uri="{FF2B5EF4-FFF2-40B4-BE49-F238E27FC236}">
                  <a16:creationId xmlns:a16="http://schemas.microsoft.com/office/drawing/2014/main" id="{6EFA9778-BC92-9A7B-588A-AB5697C77A97}"/>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96001A-C748-2EC8-FD5D-ACD70BC4FF8E}"/>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dirty="0">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93065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7E5AD2-44F7-8204-F798-59C620BEB1F9}"/>
              </a:ext>
            </a:extLst>
          </p:cNvPr>
          <p:cNvSpPr>
            <a:spLocks noGrp="1" noChangeAspect="1"/>
          </p:cNvSpPr>
          <p:nvPr>
            <p:ph type="title"/>
          </p:nvPr>
        </p:nvSpPr>
        <p:spPr>
          <a:xfrm>
            <a:off x="457200" y="949325"/>
            <a:ext cx="8289925" cy="554038"/>
          </a:xfrm>
        </p:spPr>
        <p:txBody>
          <a:bodyPr/>
          <a:lstStyle/>
          <a:p>
            <a:r>
              <a:rPr lang="en-US"/>
              <a:t>Structure Interview Feedback Form</a:t>
            </a:r>
          </a:p>
        </p:txBody>
      </p:sp>
      <p:pic>
        <p:nvPicPr>
          <p:cNvPr id="3" name="Picture 2">
            <a:extLst>
              <a:ext uri="{FF2B5EF4-FFF2-40B4-BE49-F238E27FC236}">
                <a16:creationId xmlns:a16="http://schemas.microsoft.com/office/drawing/2014/main" id="{8DE1B609-CE15-0258-1BC2-F639C394AF50}"/>
              </a:ext>
            </a:extLst>
          </p:cNvPr>
          <p:cNvPicPr>
            <a:picLocks noChangeAspect="1"/>
          </p:cNvPicPr>
          <p:nvPr/>
        </p:nvPicPr>
        <p:blipFill>
          <a:blip r:embed="rId2"/>
          <a:srcRect b="11498"/>
          <a:stretch>
            <a:fillRect/>
          </a:stretch>
        </p:blipFill>
        <p:spPr>
          <a:xfrm>
            <a:off x="245855" y="1503363"/>
            <a:ext cx="6961345" cy="35674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Rectangle: Rounded Corners 8">
            <a:extLst>
              <a:ext uri="{FF2B5EF4-FFF2-40B4-BE49-F238E27FC236}">
                <a16:creationId xmlns:a16="http://schemas.microsoft.com/office/drawing/2014/main" id="{FA995DD3-26B9-66F5-E4A7-AA65C447081C}"/>
              </a:ext>
            </a:extLst>
          </p:cNvPr>
          <p:cNvSpPr/>
          <p:nvPr/>
        </p:nvSpPr>
        <p:spPr>
          <a:xfrm>
            <a:off x="4094205" y="3325724"/>
            <a:ext cx="4899675" cy="1418907"/>
          </a:xfrm>
          <a:prstGeom prst="roundRect">
            <a:avLst>
              <a:gd name="adj" fmla="val 6817"/>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28600" indent="-228600">
              <a:buFont typeface="Arial" panose="020B0604020202020204" pitchFamily="34" charset="0"/>
              <a:buChar char="•"/>
            </a:pPr>
            <a:r>
              <a:rPr lang="en-US" sz="1200">
                <a:latin typeface="Roboto"/>
                <a:ea typeface="Roboto"/>
                <a:cs typeface="Roboto"/>
              </a:rPr>
              <a:t>Items highlighted in gray are not evaluated as part of the Structured Interview process.</a:t>
            </a:r>
          </a:p>
          <a:p>
            <a:endParaRPr lang="en-US" sz="1200">
              <a:latin typeface="Roboto"/>
              <a:ea typeface="Roboto"/>
              <a:cs typeface="Roboto"/>
            </a:endParaRPr>
          </a:p>
          <a:p>
            <a:pPr marL="228600" indent="-228600">
              <a:buFont typeface="Arial" panose="020B0604020202020204" pitchFamily="34" charset="0"/>
              <a:buChar char="•"/>
            </a:pPr>
            <a:r>
              <a:rPr lang="en-US" sz="1200">
                <a:latin typeface="Roboto"/>
                <a:ea typeface="Roboto"/>
                <a:cs typeface="Roboto"/>
              </a:rPr>
              <a:t>Structured Interview Feedback covers only content shared during the Structured Interview process, and does not include content from the portfolio, pit interviews, or performance observed in matches. </a:t>
            </a:r>
          </a:p>
        </p:txBody>
      </p:sp>
    </p:spTree>
    <p:extLst>
      <p:ext uri="{BB962C8B-B14F-4D97-AF65-F5344CB8AC3E}">
        <p14:creationId xmlns:p14="http://schemas.microsoft.com/office/powerpoint/2010/main" val="132822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1;p10">
            <a:extLst>
              <a:ext uri="{FF2B5EF4-FFF2-40B4-BE49-F238E27FC236}">
                <a16:creationId xmlns:a16="http://schemas.microsoft.com/office/drawing/2014/main" id="{63B1AA72-AF3C-CFD2-60E3-40754AA7463A}"/>
              </a:ext>
            </a:extLst>
          </p:cNvPr>
          <p:cNvSpPr>
            <a:spLocks noGrp="1" noChangeArrowheads="1"/>
          </p:cNvSpPr>
          <p:nvPr>
            <p:ph type="title"/>
          </p:nvPr>
        </p:nvSpPr>
        <p:spPr>
          <a:xfrm>
            <a:off x="457200" y="949325"/>
            <a:ext cx="8289925" cy="554038"/>
          </a:xfrm>
        </p:spPr>
        <p:txBody>
          <a:bodyPr/>
          <a:lstStyle/>
          <a:p>
            <a:pPr>
              <a:buClr>
                <a:srgbClr val="000000"/>
              </a:buClr>
              <a:buSzPts val="2400"/>
            </a:pPr>
            <a:r>
              <a:rPr lang="en-US" altLang="en-US">
                <a:latin typeface="Roboto"/>
                <a:ea typeface="Roboto"/>
              </a:rPr>
              <a:t>Differentiating Team Attribute Awards</a:t>
            </a:r>
            <a:endParaRPr lang="en-US" altLang="en-US"/>
          </a:p>
        </p:txBody>
      </p:sp>
      <p:sp>
        <p:nvSpPr>
          <p:cNvPr id="9" name="Google Shape;235;p10">
            <a:extLst>
              <a:ext uri="{FF2B5EF4-FFF2-40B4-BE49-F238E27FC236}">
                <a16:creationId xmlns:a16="http://schemas.microsoft.com/office/drawing/2014/main" id="{AD48FFCB-2046-17C3-2D60-ABFB35CB7BC8}"/>
              </a:ext>
            </a:extLst>
          </p:cNvPr>
          <p:cNvSpPr>
            <a:spLocks noChangeArrowheads="1"/>
          </p:cNvSpPr>
          <p:nvPr/>
        </p:nvSpPr>
        <p:spPr bwMode="auto">
          <a:xfrm>
            <a:off x="1487591" y="1760179"/>
            <a:ext cx="7259533"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4" name="Group 3">
            <a:extLst>
              <a:ext uri="{FF2B5EF4-FFF2-40B4-BE49-F238E27FC236}">
                <a16:creationId xmlns:a16="http://schemas.microsoft.com/office/drawing/2014/main" id="{AD9A2B7F-9A85-4C62-C69D-0A9B4ED3F8B4}"/>
              </a:ext>
            </a:extLst>
          </p:cNvPr>
          <p:cNvGrpSpPr/>
          <p:nvPr/>
        </p:nvGrpSpPr>
        <p:grpSpPr>
          <a:xfrm>
            <a:off x="457200" y="1760179"/>
            <a:ext cx="8289925" cy="892527"/>
            <a:chOff x="457200" y="1760179"/>
            <a:chExt cx="8289925" cy="892527"/>
          </a:xfrm>
        </p:grpSpPr>
        <p:sp>
          <p:nvSpPr>
            <p:cNvPr id="7" name="Google Shape;233;p10">
              <a:extLst>
                <a:ext uri="{FF2B5EF4-FFF2-40B4-BE49-F238E27FC236}">
                  <a16:creationId xmlns:a16="http://schemas.microsoft.com/office/drawing/2014/main" id="{A14697DE-C670-2D74-67BF-2CD0D3F69F02}"/>
                </a:ext>
              </a:extLst>
            </p:cNvPr>
            <p:cNvSpPr>
              <a:spLocks noChangeArrowheads="1"/>
            </p:cNvSpPr>
            <p:nvPr/>
          </p:nvSpPr>
          <p:spPr bwMode="auto">
            <a:xfrm>
              <a:off x="457200" y="1760179"/>
              <a:ext cx="8289925" cy="892527"/>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1" name="Google Shape;236;p10">
              <a:extLst>
                <a:ext uri="{FF2B5EF4-FFF2-40B4-BE49-F238E27FC236}">
                  <a16:creationId xmlns:a16="http://schemas.microsoft.com/office/drawing/2014/main" id="{23A013AF-5885-7F12-1FE0-790FC6C67731}"/>
                </a:ext>
              </a:extLst>
            </p:cNvPr>
            <p:cNvSpPr txBox="1">
              <a:spLocks noChangeArrowheads="1"/>
            </p:cNvSpPr>
            <p:nvPr/>
          </p:nvSpPr>
          <p:spPr bwMode="auto">
            <a:xfrm>
              <a:off x="786695" y="1760179"/>
              <a:ext cx="7960429"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400"/>
              </a:pPr>
              <a:r>
                <a:rPr lang="en-US" altLang="en-US" sz="1400" b="1" dirty="0">
                  <a:solidFill>
                    <a:srgbClr val="000000"/>
                  </a:solidFill>
                  <a:latin typeface="Roboto"/>
                  <a:ea typeface="Roboto"/>
                  <a:cs typeface="Roboto"/>
                  <a:sym typeface="Arial" panose="020B0604020202020204" pitchFamily="34" charset="0"/>
                </a:rPr>
                <a:t>Connect Award</a:t>
              </a:r>
              <a:r>
                <a:rPr lang="en-US" altLang="en-US" sz="1400" dirty="0">
                  <a:solidFill>
                    <a:srgbClr val="000000"/>
                  </a:solidFill>
                  <a:latin typeface="Roboto"/>
                  <a:ea typeface="Roboto"/>
                  <a:cs typeface="Roboto"/>
                  <a:sym typeface="Arial" panose="020B0604020202020204" pitchFamily="34" charset="0"/>
                </a:rPr>
                <a:t>: focuses on skill development generally and with encouragement to engage with the science, technology, engineering, and math communities. </a:t>
              </a:r>
            </a:p>
            <a:p>
              <a:pPr>
                <a:spcBef>
                  <a:spcPct val="0"/>
                </a:spcBef>
                <a:spcAft>
                  <a:spcPct val="0"/>
                </a:spcAft>
                <a:buSzPts val="1400"/>
              </a:pPr>
              <a:r>
                <a:rPr lang="en-US" altLang="en-US" sz="1400" dirty="0">
                  <a:solidFill>
                    <a:srgbClr val="000000"/>
                  </a:solidFill>
                  <a:latin typeface="Roboto"/>
                  <a:ea typeface="Roboto"/>
                  <a:cs typeface="Roboto"/>
                </a:rPr>
                <a:t>Example: </a:t>
              </a:r>
              <a:r>
                <a:rPr lang="en-US" sz="1400" dirty="0">
                  <a:solidFill>
                    <a:srgbClr val="000000"/>
                  </a:solidFill>
                  <a:latin typeface="Roboto"/>
                  <a:ea typeface="Roboto"/>
                  <a:cs typeface="Roboto"/>
                </a:rPr>
                <a:t>Recruiting a mentor to help the team with computer programming might count for the Connect Award.</a:t>
              </a:r>
              <a:endParaRPr lang="en-US" altLang="en-US" sz="1400" dirty="0">
                <a:solidFill>
                  <a:srgbClr val="000000"/>
                </a:solidFill>
                <a:cs typeface="Roboto" panose="02000000000000000000" pitchFamily="2" charset="0"/>
              </a:endParaRPr>
            </a:p>
          </p:txBody>
        </p:sp>
      </p:grpSp>
      <p:sp>
        <p:nvSpPr>
          <p:cNvPr id="15" name="Google Shape;239;p10">
            <a:extLst>
              <a:ext uri="{FF2B5EF4-FFF2-40B4-BE49-F238E27FC236}">
                <a16:creationId xmlns:a16="http://schemas.microsoft.com/office/drawing/2014/main" id="{F94BF2E4-1BA3-52C3-1BE4-1A7EA09AEC34}"/>
              </a:ext>
            </a:extLst>
          </p:cNvPr>
          <p:cNvSpPr>
            <a:spLocks noChangeArrowheads="1"/>
          </p:cNvSpPr>
          <p:nvPr/>
        </p:nvSpPr>
        <p:spPr bwMode="auto">
          <a:xfrm>
            <a:off x="1487591" y="2875838"/>
            <a:ext cx="7259533"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3" name="Group 2">
            <a:extLst>
              <a:ext uri="{FF2B5EF4-FFF2-40B4-BE49-F238E27FC236}">
                <a16:creationId xmlns:a16="http://schemas.microsoft.com/office/drawing/2014/main" id="{69EA96C4-C7FA-9B44-65E4-51DC9E0DE765}"/>
              </a:ext>
            </a:extLst>
          </p:cNvPr>
          <p:cNvGrpSpPr/>
          <p:nvPr/>
        </p:nvGrpSpPr>
        <p:grpSpPr>
          <a:xfrm>
            <a:off x="457200" y="2851768"/>
            <a:ext cx="8289925" cy="892527"/>
            <a:chOff x="457200" y="2875838"/>
            <a:chExt cx="8289925" cy="892527"/>
          </a:xfrm>
        </p:grpSpPr>
        <p:sp>
          <p:nvSpPr>
            <p:cNvPr id="13" name="Google Shape;237;p10">
              <a:extLst>
                <a:ext uri="{FF2B5EF4-FFF2-40B4-BE49-F238E27FC236}">
                  <a16:creationId xmlns:a16="http://schemas.microsoft.com/office/drawing/2014/main" id="{4A0EC463-DD62-5B01-3A2A-1A1779CCAA58}"/>
                </a:ext>
              </a:extLst>
            </p:cNvPr>
            <p:cNvSpPr>
              <a:spLocks noChangeArrowheads="1"/>
            </p:cNvSpPr>
            <p:nvPr/>
          </p:nvSpPr>
          <p:spPr bwMode="auto">
            <a:xfrm>
              <a:off x="457200" y="2875838"/>
              <a:ext cx="8289925" cy="892527"/>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7" name="Google Shape;240;p10">
              <a:extLst>
                <a:ext uri="{FF2B5EF4-FFF2-40B4-BE49-F238E27FC236}">
                  <a16:creationId xmlns:a16="http://schemas.microsoft.com/office/drawing/2014/main" id="{E7B0EBD6-540D-83A8-1357-F1DBCE054E35}"/>
                </a:ext>
              </a:extLst>
            </p:cNvPr>
            <p:cNvSpPr txBox="1">
              <a:spLocks noChangeArrowheads="1"/>
            </p:cNvSpPr>
            <p:nvPr/>
          </p:nvSpPr>
          <p:spPr bwMode="auto">
            <a:xfrm>
              <a:off x="786695" y="2875838"/>
              <a:ext cx="7960429"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400"/>
              </a:pPr>
              <a:r>
                <a:rPr lang="en-US" altLang="en-US" sz="1400" b="1">
                  <a:solidFill>
                    <a:srgbClr val="000000"/>
                  </a:solidFill>
                  <a:latin typeface="Roboto"/>
                  <a:ea typeface="Roboto"/>
                  <a:cs typeface="Roboto"/>
                  <a:sym typeface="Arial" panose="020B0604020202020204" pitchFamily="34" charset="0"/>
                </a:rPr>
                <a:t>Reach Award</a:t>
              </a:r>
              <a:r>
                <a:rPr lang="en-US" altLang="en-US" sz="1400">
                  <a:solidFill>
                    <a:srgbClr val="000000"/>
                  </a:solidFill>
                  <a:latin typeface="Roboto"/>
                  <a:ea typeface="Roboto"/>
                  <a:cs typeface="Roboto"/>
                  <a:sym typeface="Arial" panose="020B0604020202020204" pitchFamily="34" charset="0"/>
                </a:rPr>
                <a:t>: focuses on outreach to individuals or organizations in general – STEM focused or not. The team's outreach should support the </a:t>
              </a:r>
              <a:r>
                <a:rPr lang="en-US" altLang="en-US" sz="1400" i="1">
                  <a:solidFill>
                    <a:srgbClr val="000000"/>
                  </a:solidFill>
                  <a:latin typeface="Roboto"/>
                  <a:ea typeface="Roboto"/>
                  <a:cs typeface="Roboto"/>
                  <a:sym typeface="Arial" panose="020B0604020202020204" pitchFamily="34" charset="0"/>
                </a:rPr>
                <a:t>FIRST </a:t>
              </a:r>
              <a:r>
                <a:rPr lang="en-US" altLang="en-US" sz="1400">
                  <a:solidFill>
                    <a:srgbClr val="000000"/>
                  </a:solidFill>
                  <a:latin typeface="Roboto"/>
                  <a:ea typeface="Roboto"/>
                  <a:cs typeface="Roboto"/>
                  <a:sym typeface="Arial" panose="020B0604020202020204" pitchFamily="34" charset="0"/>
                </a:rPr>
                <a:t>community</a:t>
              </a:r>
              <a:endParaRPr lang="en-US" altLang="en-US" sz="1400">
                <a:cs typeface="Roboto"/>
              </a:endParaRPr>
            </a:p>
            <a:p>
              <a:pPr>
                <a:spcBef>
                  <a:spcPct val="0"/>
                </a:spcBef>
                <a:spcAft>
                  <a:spcPct val="0"/>
                </a:spcAft>
                <a:buSzPts val="1400"/>
              </a:pPr>
              <a:r>
                <a:rPr lang="en-US" altLang="en-US" sz="1400">
                  <a:solidFill>
                    <a:srgbClr val="000000"/>
                  </a:solidFill>
                  <a:latin typeface="Roboto"/>
                  <a:ea typeface="Roboto"/>
                  <a:cs typeface="Roboto"/>
                  <a:sym typeface="Arial" panose="020B0604020202020204" pitchFamily="34" charset="0"/>
                </a:rPr>
                <a:t>Example: Creating a team in a new school might count for the Reach Award.  </a:t>
              </a:r>
              <a:endParaRPr lang="en-US"/>
            </a:p>
          </p:txBody>
        </p:sp>
      </p:grpSp>
      <p:sp>
        <p:nvSpPr>
          <p:cNvPr id="21" name="Google Shape;239;p10">
            <a:extLst>
              <a:ext uri="{FF2B5EF4-FFF2-40B4-BE49-F238E27FC236}">
                <a16:creationId xmlns:a16="http://schemas.microsoft.com/office/drawing/2014/main" id="{1B1B010A-6648-3354-9E3A-1ED14EBA93D9}"/>
              </a:ext>
            </a:extLst>
          </p:cNvPr>
          <p:cNvSpPr>
            <a:spLocks noChangeArrowheads="1"/>
          </p:cNvSpPr>
          <p:nvPr/>
        </p:nvSpPr>
        <p:spPr bwMode="auto">
          <a:xfrm>
            <a:off x="1498374" y="3943357"/>
            <a:ext cx="7259533"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2" name="Group 1">
            <a:extLst>
              <a:ext uri="{FF2B5EF4-FFF2-40B4-BE49-F238E27FC236}">
                <a16:creationId xmlns:a16="http://schemas.microsoft.com/office/drawing/2014/main" id="{49C9650A-2653-B00C-192B-7ABD5B7744CF}"/>
              </a:ext>
            </a:extLst>
          </p:cNvPr>
          <p:cNvGrpSpPr/>
          <p:nvPr/>
        </p:nvGrpSpPr>
        <p:grpSpPr>
          <a:xfrm>
            <a:off x="457199" y="3943357"/>
            <a:ext cx="8289925" cy="892527"/>
            <a:chOff x="467983" y="3943357"/>
            <a:chExt cx="8289925" cy="892527"/>
          </a:xfrm>
        </p:grpSpPr>
        <p:sp>
          <p:nvSpPr>
            <p:cNvPr id="19" name="Google Shape;237;p10">
              <a:extLst>
                <a:ext uri="{FF2B5EF4-FFF2-40B4-BE49-F238E27FC236}">
                  <a16:creationId xmlns:a16="http://schemas.microsoft.com/office/drawing/2014/main" id="{435D1A71-9908-11F8-606B-41850A1AD8E7}"/>
                </a:ext>
              </a:extLst>
            </p:cNvPr>
            <p:cNvSpPr>
              <a:spLocks noChangeArrowheads="1"/>
            </p:cNvSpPr>
            <p:nvPr/>
          </p:nvSpPr>
          <p:spPr bwMode="auto">
            <a:xfrm>
              <a:off x="467983" y="3943357"/>
              <a:ext cx="8289925" cy="892527"/>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23" name="Google Shape;240;p10">
              <a:extLst>
                <a:ext uri="{FF2B5EF4-FFF2-40B4-BE49-F238E27FC236}">
                  <a16:creationId xmlns:a16="http://schemas.microsoft.com/office/drawing/2014/main" id="{93B306F7-C6FD-1C7E-9D1A-321A183055A3}"/>
                </a:ext>
              </a:extLst>
            </p:cNvPr>
            <p:cNvSpPr txBox="1">
              <a:spLocks noChangeArrowheads="1"/>
            </p:cNvSpPr>
            <p:nvPr/>
          </p:nvSpPr>
          <p:spPr bwMode="auto">
            <a:xfrm>
              <a:off x="797478" y="3943357"/>
              <a:ext cx="7960429"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400"/>
              </a:pPr>
              <a:r>
                <a:rPr lang="en-US" altLang="en-US" sz="1400" b="1">
                  <a:solidFill>
                    <a:srgbClr val="000000"/>
                  </a:solidFill>
                  <a:latin typeface="Roboto"/>
                  <a:ea typeface="Roboto"/>
                  <a:cs typeface="Roboto"/>
                  <a:sym typeface="Arial" panose="020B0604020202020204" pitchFamily="34" charset="0"/>
                </a:rPr>
                <a:t>Sustain Award</a:t>
              </a:r>
              <a:r>
                <a:rPr lang="en-US" altLang="en-US" sz="1400">
                  <a:solidFill>
                    <a:srgbClr val="000000"/>
                  </a:solidFill>
                  <a:latin typeface="Roboto"/>
                  <a:ea typeface="Roboto"/>
                  <a:cs typeface="Roboto"/>
                  <a:sym typeface="Arial" panose="020B0604020202020204" pitchFamily="34" charset="0"/>
                </a:rPr>
                <a:t>: focuses on how a team sustains itself and does planning. There are different ways that the team can plan and Judges should look at this very broadly. The teams needs to show that they are tracking progress.</a:t>
              </a:r>
              <a:endParaRPr lang="en-US" altLang="en-US" sz="1400">
                <a:cs typeface="Roboto"/>
              </a:endParaRPr>
            </a:p>
            <a:p>
              <a:pPr>
                <a:spcBef>
                  <a:spcPct val="0"/>
                </a:spcBef>
                <a:spcAft>
                  <a:spcPct val="0"/>
                </a:spcAft>
                <a:buSzPts val="1400"/>
              </a:pPr>
              <a:r>
                <a:rPr lang="en-US" altLang="en-US" sz="1400">
                  <a:solidFill>
                    <a:srgbClr val="000000"/>
                  </a:solidFill>
                  <a:latin typeface="Roboto"/>
                  <a:ea typeface="Roboto"/>
                  <a:cs typeface="Roboto"/>
                  <a:sym typeface="Arial" panose="020B0604020202020204" pitchFamily="34" charset="0"/>
                </a:rPr>
                <a:t>Example: Team has created a financial budget which tracks income and expenses  </a:t>
              </a:r>
              <a:endParaRPr lang="en-US"/>
            </a:p>
          </p:txBody>
        </p:sp>
      </p:grpSp>
    </p:spTree>
    <p:extLst>
      <p:ext uri="{BB962C8B-B14F-4D97-AF65-F5344CB8AC3E}">
        <p14:creationId xmlns:p14="http://schemas.microsoft.com/office/powerpoint/2010/main" val="139275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CEC3E-BFF1-70AC-6E8F-74D307AFF3A5}"/>
              </a:ext>
            </a:extLst>
          </p:cNvPr>
          <p:cNvSpPr>
            <a:spLocks noGrp="1" noChangeAspect="1"/>
          </p:cNvSpPr>
          <p:nvPr>
            <p:ph type="title"/>
          </p:nvPr>
        </p:nvSpPr>
        <p:spPr>
          <a:xfrm>
            <a:off x="457200" y="949325"/>
            <a:ext cx="8289925" cy="554038"/>
          </a:xfrm>
        </p:spPr>
        <p:txBody>
          <a:bodyPr/>
          <a:lstStyle/>
          <a:p>
            <a:r>
              <a:rPr lang="en-US" altLang="en-US" dirty="0">
                <a:latin typeface="Roboto"/>
                <a:ea typeface="Roboto"/>
              </a:rPr>
              <a:t>Differentiating Machine, Creativity, and Innovation Awards</a:t>
            </a:r>
            <a:endParaRPr lang="en-US" dirty="0">
              <a:latin typeface="Roboto"/>
              <a:ea typeface="Roboto"/>
            </a:endParaRPr>
          </a:p>
        </p:txBody>
      </p:sp>
      <p:sp>
        <p:nvSpPr>
          <p:cNvPr id="9" name="Google Shape;250;p11">
            <a:extLst>
              <a:ext uri="{FF2B5EF4-FFF2-40B4-BE49-F238E27FC236}">
                <a16:creationId xmlns:a16="http://schemas.microsoft.com/office/drawing/2014/main" id="{00AA829F-257E-C220-C18F-9FD034FA14FC}"/>
              </a:ext>
            </a:extLst>
          </p:cNvPr>
          <p:cNvSpPr>
            <a:spLocks noChangeArrowheads="1"/>
          </p:cNvSpPr>
          <p:nvPr/>
        </p:nvSpPr>
        <p:spPr bwMode="auto">
          <a:xfrm>
            <a:off x="1487591" y="1705274"/>
            <a:ext cx="7259533"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4" name="Group 3">
            <a:extLst>
              <a:ext uri="{FF2B5EF4-FFF2-40B4-BE49-F238E27FC236}">
                <a16:creationId xmlns:a16="http://schemas.microsoft.com/office/drawing/2014/main" id="{452F4791-B54B-F1DE-FF01-4CE2AF30F09C}"/>
              </a:ext>
            </a:extLst>
          </p:cNvPr>
          <p:cNvGrpSpPr/>
          <p:nvPr/>
        </p:nvGrpSpPr>
        <p:grpSpPr>
          <a:xfrm>
            <a:off x="457200" y="1766234"/>
            <a:ext cx="8289925" cy="891822"/>
            <a:chOff x="457200" y="1705274"/>
            <a:chExt cx="8289925" cy="891822"/>
          </a:xfrm>
        </p:grpSpPr>
        <p:sp>
          <p:nvSpPr>
            <p:cNvPr id="7" name="Google Shape;248;p11">
              <a:extLst>
                <a:ext uri="{FF2B5EF4-FFF2-40B4-BE49-F238E27FC236}">
                  <a16:creationId xmlns:a16="http://schemas.microsoft.com/office/drawing/2014/main" id="{375968D8-CF48-3801-125D-08726ED447CC}"/>
                </a:ext>
              </a:extLst>
            </p:cNvPr>
            <p:cNvSpPr>
              <a:spLocks noChangeArrowheads="1"/>
            </p:cNvSpPr>
            <p:nvPr/>
          </p:nvSpPr>
          <p:spPr bwMode="auto">
            <a:xfrm>
              <a:off x="457200" y="1705274"/>
              <a:ext cx="8289925" cy="891822"/>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1" name="Google Shape;251;p11">
              <a:extLst>
                <a:ext uri="{FF2B5EF4-FFF2-40B4-BE49-F238E27FC236}">
                  <a16:creationId xmlns:a16="http://schemas.microsoft.com/office/drawing/2014/main" id="{8665B010-BA70-B2CC-FF3A-AE0C6F48F352}"/>
                </a:ext>
              </a:extLst>
            </p:cNvPr>
            <p:cNvSpPr txBox="1">
              <a:spLocks noChangeArrowheads="1"/>
            </p:cNvSpPr>
            <p:nvPr/>
          </p:nvSpPr>
          <p:spPr bwMode="auto">
            <a:xfrm>
              <a:off x="775912" y="1705274"/>
              <a:ext cx="7971212"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700"/>
              </a:pPr>
              <a:r>
                <a:rPr lang="en-US" altLang="en-US" sz="1400" b="1" dirty="0">
                  <a:solidFill>
                    <a:srgbClr val="000000"/>
                  </a:solidFill>
                  <a:latin typeface="Roboto"/>
                  <a:ea typeface="Roboto"/>
                  <a:cs typeface="Roboto"/>
                  <a:sym typeface="Arial" panose="020B0604020202020204" pitchFamily="34" charset="0"/>
                </a:rPr>
                <a:t>Design Award</a:t>
              </a:r>
              <a:r>
                <a:rPr lang="en-US" altLang="en-US" sz="1400" dirty="0">
                  <a:solidFill>
                    <a:srgbClr val="000000"/>
                  </a:solidFill>
                  <a:latin typeface="Roboto"/>
                  <a:ea typeface="Roboto"/>
                  <a:cs typeface="Roboto"/>
                  <a:sym typeface="Arial" panose="020B0604020202020204" pitchFamily="34" charset="0"/>
                </a:rPr>
                <a:t>: rewards simplicity, efficiency, and ease of maintaining the entire Robot. We are looking for a machine that looks like it was put together with a strong design purpose </a:t>
              </a:r>
            </a:p>
          </p:txBody>
        </p:sp>
      </p:grpSp>
      <p:sp>
        <p:nvSpPr>
          <p:cNvPr id="15" name="Google Shape;254;p11">
            <a:extLst>
              <a:ext uri="{FF2B5EF4-FFF2-40B4-BE49-F238E27FC236}">
                <a16:creationId xmlns:a16="http://schemas.microsoft.com/office/drawing/2014/main" id="{6E4078C9-8E8C-2739-8394-56EEDB66D4EB}"/>
              </a:ext>
            </a:extLst>
          </p:cNvPr>
          <p:cNvSpPr>
            <a:spLocks noChangeArrowheads="1"/>
          </p:cNvSpPr>
          <p:nvPr/>
        </p:nvSpPr>
        <p:spPr bwMode="auto">
          <a:xfrm>
            <a:off x="1487591" y="2820052"/>
            <a:ext cx="7259533"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3" name="Group 2">
            <a:extLst>
              <a:ext uri="{FF2B5EF4-FFF2-40B4-BE49-F238E27FC236}">
                <a16:creationId xmlns:a16="http://schemas.microsoft.com/office/drawing/2014/main" id="{38328B38-CE3B-D48A-C792-FE8CF061572C}"/>
              </a:ext>
            </a:extLst>
          </p:cNvPr>
          <p:cNvGrpSpPr/>
          <p:nvPr/>
        </p:nvGrpSpPr>
        <p:grpSpPr>
          <a:xfrm>
            <a:off x="457200" y="2860691"/>
            <a:ext cx="8289925" cy="891822"/>
            <a:chOff x="457200" y="2820052"/>
            <a:chExt cx="8289925" cy="891822"/>
          </a:xfrm>
        </p:grpSpPr>
        <p:sp>
          <p:nvSpPr>
            <p:cNvPr id="13" name="Google Shape;252;p11">
              <a:extLst>
                <a:ext uri="{FF2B5EF4-FFF2-40B4-BE49-F238E27FC236}">
                  <a16:creationId xmlns:a16="http://schemas.microsoft.com/office/drawing/2014/main" id="{56AD62BE-ADC2-8E1B-F2C1-7649E5D7EF77}"/>
                </a:ext>
              </a:extLst>
            </p:cNvPr>
            <p:cNvSpPr>
              <a:spLocks noChangeArrowheads="1"/>
            </p:cNvSpPr>
            <p:nvPr/>
          </p:nvSpPr>
          <p:spPr bwMode="auto">
            <a:xfrm>
              <a:off x="457200" y="2820052"/>
              <a:ext cx="8289925" cy="891822"/>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7" name="Google Shape;255;p11">
              <a:extLst>
                <a:ext uri="{FF2B5EF4-FFF2-40B4-BE49-F238E27FC236}">
                  <a16:creationId xmlns:a16="http://schemas.microsoft.com/office/drawing/2014/main" id="{121BF513-D057-8C83-3C06-04D70FFF7077}"/>
                </a:ext>
              </a:extLst>
            </p:cNvPr>
            <p:cNvSpPr txBox="1">
              <a:spLocks noChangeArrowheads="1"/>
            </p:cNvSpPr>
            <p:nvPr/>
          </p:nvSpPr>
          <p:spPr bwMode="auto">
            <a:xfrm>
              <a:off x="775912" y="2820052"/>
              <a:ext cx="7971212"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700"/>
              </a:pPr>
              <a:r>
                <a:rPr lang="en-US" altLang="en-US" sz="1400" b="1">
                  <a:solidFill>
                    <a:srgbClr val="000000"/>
                  </a:solidFill>
                  <a:latin typeface="Roboto"/>
                  <a:ea typeface="Roboto"/>
                  <a:cs typeface="Roboto"/>
                  <a:sym typeface="Arial" panose="020B0604020202020204" pitchFamily="34" charset="0"/>
                </a:rPr>
                <a:t>Innovate Award</a:t>
              </a:r>
              <a:r>
                <a:rPr lang="en-US" altLang="en-US" sz="1400">
                  <a:solidFill>
                    <a:srgbClr val="000000"/>
                  </a:solidFill>
                  <a:latin typeface="Roboto"/>
                  <a:ea typeface="Roboto"/>
                  <a:cs typeface="Roboto"/>
                  <a:sym typeface="Arial" panose="020B0604020202020204" pitchFamily="34" charset="0"/>
                </a:rPr>
                <a:t>: rewards innovative thinking, creativity, and ingenuity and the team is able to describe, display or document how the team arrived at their design solution.  The innovation can be a singular component (like a specific attachment) or it can be the entire Robot. </a:t>
              </a:r>
            </a:p>
          </p:txBody>
        </p:sp>
      </p:grpSp>
      <p:sp>
        <p:nvSpPr>
          <p:cNvPr id="21" name="Google Shape;254;p11">
            <a:extLst>
              <a:ext uri="{FF2B5EF4-FFF2-40B4-BE49-F238E27FC236}">
                <a16:creationId xmlns:a16="http://schemas.microsoft.com/office/drawing/2014/main" id="{35B42DAE-80E4-9738-81BF-9B7DD61958FC}"/>
              </a:ext>
            </a:extLst>
          </p:cNvPr>
          <p:cNvSpPr>
            <a:spLocks noChangeArrowheads="1"/>
          </p:cNvSpPr>
          <p:nvPr/>
        </p:nvSpPr>
        <p:spPr bwMode="auto">
          <a:xfrm>
            <a:off x="1487591" y="3909137"/>
            <a:ext cx="7259533"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2" name="Group 1">
            <a:extLst>
              <a:ext uri="{FF2B5EF4-FFF2-40B4-BE49-F238E27FC236}">
                <a16:creationId xmlns:a16="http://schemas.microsoft.com/office/drawing/2014/main" id="{67DB25D6-F8D5-3804-C290-3A216F006739}"/>
              </a:ext>
            </a:extLst>
          </p:cNvPr>
          <p:cNvGrpSpPr/>
          <p:nvPr/>
        </p:nvGrpSpPr>
        <p:grpSpPr>
          <a:xfrm>
            <a:off x="457200" y="3949776"/>
            <a:ext cx="8289925" cy="891822"/>
            <a:chOff x="457200" y="3909137"/>
            <a:chExt cx="8289925" cy="891822"/>
          </a:xfrm>
        </p:grpSpPr>
        <p:sp>
          <p:nvSpPr>
            <p:cNvPr id="19" name="Google Shape;252;p11">
              <a:extLst>
                <a:ext uri="{FF2B5EF4-FFF2-40B4-BE49-F238E27FC236}">
                  <a16:creationId xmlns:a16="http://schemas.microsoft.com/office/drawing/2014/main" id="{9A928DEA-DB3C-1595-18DE-FDA45AB49D96}"/>
                </a:ext>
              </a:extLst>
            </p:cNvPr>
            <p:cNvSpPr>
              <a:spLocks noChangeArrowheads="1"/>
            </p:cNvSpPr>
            <p:nvPr/>
          </p:nvSpPr>
          <p:spPr bwMode="auto">
            <a:xfrm>
              <a:off x="457200" y="3909137"/>
              <a:ext cx="8289925" cy="891822"/>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dirty="0">
                <a:solidFill>
                  <a:srgbClr val="000000"/>
                </a:solidFill>
                <a:cs typeface="Roboto" panose="02000000000000000000" pitchFamily="2" charset="0"/>
                <a:sym typeface="Arial" panose="020B0604020202020204" pitchFamily="34" charset="0"/>
              </a:endParaRPr>
            </a:p>
          </p:txBody>
        </p:sp>
        <p:sp>
          <p:nvSpPr>
            <p:cNvPr id="23" name="Google Shape;255;p11">
              <a:extLst>
                <a:ext uri="{FF2B5EF4-FFF2-40B4-BE49-F238E27FC236}">
                  <a16:creationId xmlns:a16="http://schemas.microsoft.com/office/drawing/2014/main" id="{6F25C19C-F076-ED3D-247D-736DC2BC2AA4}"/>
                </a:ext>
              </a:extLst>
            </p:cNvPr>
            <p:cNvSpPr txBox="1">
              <a:spLocks noChangeArrowheads="1"/>
            </p:cNvSpPr>
            <p:nvPr/>
          </p:nvSpPr>
          <p:spPr bwMode="auto">
            <a:xfrm>
              <a:off x="775912" y="3909137"/>
              <a:ext cx="7971212"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700"/>
              </a:pPr>
              <a:r>
                <a:rPr lang="en-US" altLang="en-US" sz="1400" b="1">
                  <a:solidFill>
                    <a:srgbClr val="000000"/>
                  </a:solidFill>
                  <a:latin typeface="Roboto"/>
                  <a:ea typeface="Roboto"/>
                  <a:cs typeface="Roboto"/>
                  <a:sym typeface="Arial" panose="020B0604020202020204" pitchFamily="34" charset="0"/>
                </a:rPr>
                <a:t>Control Award</a:t>
              </a:r>
              <a:r>
                <a:rPr lang="en-US" altLang="en-US" sz="1400">
                  <a:solidFill>
                    <a:srgbClr val="000000"/>
                  </a:solidFill>
                  <a:latin typeface="Roboto"/>
                  <a:ea typeface="Roboto"/>
                  <a:cs typeface="Roboto"/>
                  <a:sym typeface="Arial" panose="020B0604020202020204" pitchFamily="34" charset="0"/>
                </a:rPr>
                <a:t>: Team must use hardware or software specifically to improve the Robot's functionality. This is not limited to the Auto period of the match. Also, the team must submit a Portfolio which includes the control elements. </a:t>
              </a:r>
            </a:p>
          </p:txBody>
        </p:sp>
      </p:grpSp>
    </p:spTree>
    <p:extLst>
      <p:ext uri="{BB962C8B-B14F-4D97-AF65-F5344CB8AC3E}">
        <p14:creationId xmlns:p14="http://schemas.microsoft.com/office/powerpoint/2010/main" val="3499020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9;g2115b15c6bb_2_42">
            <a:extLst>
              <a:ext uri="{FF2B5EF4-FFF2-40B4-BE49-F238E27FC236}">
                <a16:creationId xmlns:a16="http://schemas.microsoft.com/office/drawing/2014/main" id="{7ED47DBD-AFA7-ACA2-B5BB-ADD61B887D40}"/>
              </a:ext>
            </a:extLst>
          </p:cNvPr>
          <p:cNvSpPr>
            <a:spLocks noGrp="1" noChangeArrowheads="1"/>
          </p:cNvSpPr>
          <p:nvPr>
            <p:ph type="title"/>
          </p:nvPr>
        </p:nvSpPr>
        <p:spPr>
          <a:xfrm>
            <a:off x="457200" y="949325"/>
            <a:ext cx="8289925" cy="554038"/>
          </a:xfrm>
        </p:spPr>
        <p:txBody>
          <a:bodyPr/>
          <a:lstStyle/>
          <a:p>
            <a:r>
              <a:rPr lang="en-US" altLang="en-US">
                <a:latin typeface="Roboto"/>
                <a:ea typeface="Roboto"/>
              </a:rPr>
              <a:t>Some Reminders for the Structured Interviews</a:t>
            </a:r>
            <a:endParaRPr lang="en-US"/>
          </a:p>
        </p:txBody>
      </p:sp>
      <p:sp>
        <p:nvSpPr>
          <p:cNvPr id="7" name="Google Shape;200;g2115b15c6bb_2_42">
            <a:extLst>
              <a:ext uri="{FF2B5EF4-FFF2-40B4-BE49-F238E27FC236}">
                <a16:creationId xmlns:a16="http://schemas.microsoft.com/office/drawing/2014/main" id="{8CEEF15F-DA59-1158-5D0F-4FA4EBCE628D}"/>
              </a:ext>
            </a:extLst>
          </p:cNvPr>
          <p:cNvSpPr txBox="1">
            <a:spLocks noGrp="1"/>
          </p:cNvSpPr>
          <p:nvPr>
            <p:ph idx="1"/>
          </p:nvPr>
        </p:nvSpPr>
        <p:spPr>
          <a:xfrm>
            <a:off x="457200" y="1530651"/>
            <a:ext cx="8289925" cy="3327007"/>
          </a:xfrm>
        </p:spPr>
        <p:txBody>
          <a:bodyPr spcFirstLastPara="1" vert="horz" lIns="91425" tIns="45700" rIns="91425" bIns="45700" rtlCol="0" anchor="t">
            <a:noAutofit/>
          </a:bodyPr>
          <a:lstStyle/>
          <a:p>
            <a:pPr marL="285750" indent="-285750">
              <a:spcBef>
                <a:spcPts val="360"/>
              </a:spcBef>
              <a:spcAft>
                <a:spcPts val="0"/>
              </a:spcAft>
              <a:buChar char="•"/>
              <a:defRPr/>
            </a:pPr>
            <a:r>
              <a:rPr lang="en-US" sz="1600" dirty="0">
                <a:latin typeface="Roboto"/>
                <a:ea typeface="Roboto"/>
                <a:cs typeface="Roboto"/>
              </a:rPr>
              <a:t>We are here to ENCOURAGE and UPLIFT students</a:t>
            </a:r>
            <a:endParaRPr lang="en-US" sz="1600" dirty="0"/>
          </a:p>
          <a:p>
            <a:pPr marL="742950" lvl="1" indent="-342900">
              <a:spcBef>
                <a:spcPts val="360"/>
              </a:spcBef>
              <a:spcAft>
                <a:spcPts val="0"/>
              </a:spcAft>
              <a:buClr>
                <a:srgbClr val="000000"/>
              </a:buClr>
              <a:buFont typeface="Courier New" pitchFamily="34" charset="0"/>
              <a:buChar char="o"/>
              <a:defRPr/>
            </a:pPr>
            <a:r>
              <a:rPr lang="en-US" sz="1600" dirty="0">
                <a:latin typeface="Roboto"/>
                <a:ea typeface="Roboto"/>
                <a:cs typeface="Roboto"/>
              </a:rPr>
              <a:t>Do not look for reasons to eliminate or punish a team.</a:t>
            </a:r>
            <a:endParaRPr lang="en-US" sz="1600" dirty="0"/>
          </a:p>
          <a:p>
            <a:pPr marL="342900" indent="-342900">
              <a:spcBef>
                <a:spcPts val="360"/>
              </a:spcBef>
              <a:spcAft>
                <a:spcPts val="0"/>
              </a:spcAft>
              <a:buChar char="•"/>
              <a:defRPr/>
            </a:pPr>
            <a:r>
              <a:rPr lang="en-US" sz="1600" dirty="0">
                <a:latin typeface="Roboto"/>
                <a:ea typeface="Roboto"/>
              </a:rPr>
              <a:t>All teams that attend a Structured Interview are eligible to be considered for an award – even if they don't have a functioning robot!</a:t>
            </a:r>
            <a:endParaRPr lang="en-US" sz="1600" dirty="0"/>
          </a:p>
          <a:p>
            <a:pPr marL="342900" indent="-342900">
              <a:spcBef>
                <a:spcPts val="360"/>
              </a:spcBef>
              <a:spcAft>
                <a:spcPts val="0"/>
              </a:spcAft>
              <a:buChar char="•"/>
              <a:defRPr/>
            </a:pPr>
            <a:r>
              <a:rPr lang="en-US" sz="1600" dirty="0">
                <a:latin typeface="Roboto"/>
                <a:ea typeface="Roboto"/>
              </a:rPr>
              <a:t>If a Portfolio does not have the team number on the front – it is okay to write their team number on the Portfolio or ask the team to do so before leaving their Structured Interview.</a:t>
            </a:r>
          </a:p>
          <a:p>
            <a:pPr marL="342900" indent="-342900">
              <a:spcBef>
                <a:spcPts val="360"/>
              </a:spcBef>
              <a:spcAft>
                <a:spcPts val="0"/>
              </a:spcAft>
              <a:buChar char="•"/>
              <a:defRPr/>
            </a:pPr>
            <a:r>
              <a:rPr lang="en-US" sz="1600" dirty="0">
                <a:latin typeface="Roboto"/>
                <a:ea typeface="Roboto"/>
              </a:rPr>
              <a:t>Do not accept additional materials from team.</a:t>
            </a:r>
          </a:p>
          <a:p>
            <a:pPr marL="342900" indent="-342900">
              <a:spcBef>
                <a:spcPts val="360"/>
              </a:spcBef>
              <a:spcAft>
                <a:spcPts val="0"/>
              </a:spcAft>
              <a:buChar char="•"/>
              <a:defRPr/>
            </a:pPr>
            <a:r>
              <a:rPr lang="en-US" sz="1600" dirty="0">
                <a:latin typeface="Roboto"/>
                <a:ea typeface="Roboto"/>
              </a:rPr>
              <a:t>Do not take pictures of teams or robots during the Structured Interview.</a:t>
            </a:r>
          </a:p>
          <a:p>
            <a:pPr marL="342900" indent="-342900">
              <a:spcBef>
                <a:spcPts val="360"/>
              </a:spcBef>
              <a:spcAft>
                <a:spcPts val="0"/>
              </a:spcAft>
              <a:buChar char="•"/>
              <a:defRPr/>
            </a:pPr>
            <a:r>
              <a:rPr lang="en-US" sz="1600" dirty="0">
                <a:latin typeface="Roboto"/>
                <a:ea typeface="Roboto"/>
              </a:rPr>
              <a:t>Be mindful of using your mobile phone for note taking but okay to use to help with keeping track of time.</a:t>
            </a:r>
          </a:p>
          <a:p>
            <a:pPr marL="342900" indent="-342900">
              <a:spcBef>
                <a:spcPts val="360"/>
              </a:spcBef>
              <a:spcAft>
                <a:spcPts val="0"/>
              </a:spcAft>
              <a:buChar char="•"/>
              <a:defRPr/>
            </a:pPr>
            <a:r>
              <a:rPr lang="en-US" sz="1600" dirty="0">
                <a:latin typeface="Roboto"/>
                <a:ea typeface="Roboto"/>
              </a:rPr>
              <a:t>One </a:t>
            </a:r>
            <a:r>
              <a:rPr lang="en-US" sz="1600" b="1" u="sng" dirty="0">
                <a:latin typeface="Roboto"/>
                <a:ea typeface="Roboto"/>
              </a:rPr>
              <a:t>adult</a:t>
            </a:r>
            <a:r>
              <a:rPr lang="en-US" sz="1600" dirty="0">
                <a:latin typeface="Roboto"/>
                <a:ea typeface="Roboto"/>
              </a:rPr>
              <a:t> silent observer is allowed to attend an interview.</a:t>
            </a:r>
          </a:p>
        </p:txBody>
      </p:sp>
    </p:spTree>
    <p:extLst>
      <p:ext uri="{BB962C8B-B14F-4D97-AF65-F5344CB8AC3E}">
        <p14:creationId xmlns:p14="http://schemas.microsoft.com/office/powerpoint/2010/main" val="279995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607840-2CD9-235C-EAA8-21413EF0FEC4}"/>
              </a:ext>
            </a:extLst>
          </p:cNvPr>
          <p:cNvSpPr>
            <a:spLocks noGrp="1" noChangeAspect="1"/>
          </p:cNvSpPr>
          <p:nvPr>
            <p:ph type="title"/>
          </p:nvPr>
        </p:nvSpPr>
        <p:spPr>
          <a:xfrm>
            <a:off x="457200" y="949325"/>
            <a:ext cx="8289925" cy="554038"/>
          </a:xfrm>
        </p:spPr>
        <p:txBody>
          <a:bodyPr/>
          <a:lstStyle/>
          <a:p>
            <a:r>
              <a:rPr lang="en-US" dirty="0">
                <a:latin typeface="Roboto"/>
                <a:ea typeface="Roboto"/>
              </a:rPr>
              <a:t>AFTER ALL STRUCTURED INTERVIEWS</a:t>
            </a:r>
            <a:endParaRPr lang="en-US" dirty="0"/>
          </a:p>
        </p:txBody>
      </p:sp>
      <p:sp>
        <p:nvSpPr>
          <p:cNvPr id="7" name="Content Placeholder 2">
            <a:extLst>
              <a:ext uri="{FF2B5EF4-FFF2-40B4-BE49-F238E27FC236}">
                <a16:creationId xmlns:a16="http://schemas.microsoft.com/office/drawing/2014/main" id="{B051E5FD-8FE5-D0F5-4A86-ADEEFC318CA3}"/>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274320" indent="-274320">
              <a:spcBef>
                <a:spcPts val="0"/>
              </a:spcBef>
              <a:spcAft>
                <a:spcPts val="0"/>
              </a:spcAft>
              <a:buSzPts val="1600"/>
              <a:buAutoNum type="arabicPeriod"/>
            </a:pPr>
            <a:r>
              <a:rPr lang="en-US" sz="1600" dirty="0">
                <a:latin typeface="Roboto"/>
                <a:ea typeface="Roboto"/>
                <a:cs typeface="Roboto"/>
                <a:sym typeface="Arial"/>
              </a:rPr>
              <a:t>Decide Your Panel’s Final shortlists:  Discuss which teams your panel would recommend for each of following awards:</a:t>
            </a:r>
          </a:p>
          <a:p>
            <a:pPr marL="971550" lvl="2" indent="-285750">
              <a:spcBef>
                <a:spcPts val="0"/>
              </a:spcBef>
              <a:buSzPts val="1800"/>
              <a:buFont typeface="Wingdings" pitchFamily="34" charset="0"/>
              <a:buChar char="§"/>
            </a:pPr>
            <a:r>
              <a:rPr lang="en-US" sz="1400" dirty="0">
                <a:latin typeface="Roboto"/>
                <a:ea typeface="Roboto"/>
                <a:cs typeface="Roboto"/>
                <a:sym typeface="Arial"/>
              </a:rPr>
              <a:t>up to 2:  Connect   / Reach / Sustain / Innovate / Design / Control / Think</a:t>
            </a:r>
            <a:endParaRPr lang="en-US" sz="1400" dirty="0">
              <a:latin typeface="Roboto"/>
              <a:ea typeface="Roboto"/>
              <a:cs typeface="Roboto"/>
            </a:endParaRPr>
          </a:p>
          <a:p>
            <a:pPr marL="685800" lvl="2" indent="0" algn="l">
              <a:lnSpc>
                <a:spcPct val="100000"/>
              </a:lnSpc>
              <a:spcBef>
                <a:spcPts val="0"/>
              </a:spcBef>
              <a:spcAft>
                <a:spcPts val="0"/>
              </a:spcAft>
              <a:buSzPts val="1800"/>
              <a:buNone/>
            </a:pPr>
            <a:endParaRPr lang="en-US" sz="1400" dirty="0">
              <a:latin typeface="Roboto"/>
              <a:ea typeface="Roboto"/>
              <a:cs typeface="Roboto"/>
            </a:endParaRPr>
          </a:p>
          <a:p>
            <a:pPr marL="274320" indent="-274320">
              <a:spcBef>
                <a:spcPts val="0"/>
              </a:spcBef>
              <a:spcAft>
                <a:spcPts val="0"/>
              </a:spcAft>
              <a:buSzPts val="1600"/>
              <a:buAutoNum type="arabicPeriod"/>
            </a:pPr>
            <a:r>
              <a:rPr lang="en-US" sz="1600" dirty="0">
                <a:latin typeface="Roboto"/>
                <a:ea typeface="Roboto"/>
                <a:cs typeface="Roboto"/>
                <a:sym typeface="Arial"/>
              </a:rPr>
              <a:t>Consider each award on its own - it is expected that some teams will receive nominations in multiple or even all awards</a:t>
            </a:r>
            <a:endParaRPr lang="en-US" sz="1600" dirty="0">
              <a:latin typeface="Roboto"/>
              <a:ea typeface="Roboto"/>
              <a:cs typeface="Roboto"/>
            </a:endParaRPr>
          </a:p>
          <a:p>
            <a:pPr marL="731520" lvl="1" indent="-274320">
              <a:spcBef>
                <a:spcPts val="0"/>
              </a:spcBef>
              <a:buClr>
                <a:srgbClr val="000000"/>
              </a:buClr>
              <a:buSzPts val="1600"/>
              <a:buFont typeface="Courier New"/>
              <a:buChar char="o"/>
            </a:pPr>
            <a:r>
              <a:rPr lang="en-US" sz="1600" dirty="0">
                <a:latin typeface="Roboto"/>
                <a:ea typeface="Roboto"/>
                <a:cs typeface="Roboto"/>
                <a:sym typeface="Arial"/>
              </a:rPr>
              <a:t>You want to nominate the strongest contenders for each award based on that award's criteria only</a:t>
            </a:r>
            <a:endParaRPr lang="en-US" sz="1600" dirty="0">
              <a:latin typeface="Roboto"/>
              <a:ea typeface="Roboto"/>
              <a:cs typeface="Roboto"/>
            </a:endParaRPr>
          </a:p>
          <a:p>
            <a:pPr lvl="1" indent="0">
              <a:spcBef>
                <a:spcPts val="0"/>
              </a:spcBef>
              <a:spcAft>
                <a:spcPts val="0"/>
              </a:spcAft>
              <a:buClr>
                <a:srgbClr val="000000"/>
              </a:buClr>
              <a:buSzPts val="1600"/>
              <a:buNone/>
            </a:pPr>
            <a:endParaRPr lang="en-US" sz="1600" dirty="0">
              <a:latin typeface="Roboto"/>
              <a:ea typeface="Roboto"/>
              <a:cs typeface="Roboto"/>
            </a:endParaRPr>
          </a:p>
          <a:p>
            <a:pPr marL="274320" marR="0" lvl="0" indent="-274320" algn="l">
              <a:lnSpc>
                <a:spcPct val="100000"/>
              </a:lnSpc>
              <a:spcBef>
                <a:spcPts val="0"/>
              </a:spcBef>
              <a:spcAft>
                <a:spcPts val="0"/>
              </a:spcAft>
              <a:buSzPts val="1600"/>
              <a:buAutoNum type="arabicPeriod"/>
            </a:pPr>
            <a:r>
              <a:rPr lang="en-US" sz="1600" dirty="0">
                <a:latin typeface="Roboto"/>
                <a:ea typeface="Roboto"/>
                <a:cs typeface="Roboto"/>
                <a:sym typeface="Arial"/>
              </a:rPr>
              <a:t>Grab everything -  all notes, feedback forms, and Portfolios back to Judge’s Room</a:t>
            </a:r>
            <a:endParaRPr lang="en-US" sz="1600" dirty="0">
              <a:latin typeface="Roboto"/>
              <a:ea typeface="Roboto"/>
              <a:cs typeface="Roboto"/>
            </a:endParaRPr>
          </a:p>
          <a:p>
            <a:pPr lvl="0" indent="0" algn="l" rtl="0">
              <a:lnSpc>
                <a:spcPct val="100000"/>
              </a:lnSpc>
              <a:spcBef>
                <a:spcPts val="0"/>
              </a:spcBef>
              <a:spcAft>
                <a:spcPts val="0"/>
              </a:spcAft>
              <a:buSzPts val="1800"/>
              <a:buNone/>
            </a:pPr>
            <a:endParaRPr lang="en-US" sz="1600" dirty="0">
              <a:cs typeface="Roboto" panose="02000000000000000000" pitchFamily="2" charset="0"/>
            </a:endParaRPr>
          </a:p>
          <a:p>
            <a:pPr>
              <a:spcBef>
                <a:spcPts val="0"/>
              </a:spcBef>
              <a:spcAft>
                <a:spcPts val="0"/>
              </a:spcAft>
              <a:buSzPts val="1800"/>
            </a:pPr>
            <a:r>
              <a:rPr lang="en-US" sz="1600" b="1" dirty="0">
                <a:latin typeface="Roboto"/>
                <a:ea typeface="Roboto"/>
                <a:cs typeface="Roboto"/>
                <a:sym typeface="Arial"/>
              </a:rPr>
              <a:t>DEADLINE FOR SHORTLISTS IS  </a:t>
            </a:r>
            <a:r>
              <a:rPr lang="en-US" sz="1600" b="1" dirty="0">
                <a:highlight>
                  <a:srgbClr val="FFFF00"/>
                </a:highlight>
                <a:latin typeface="Roboto"/>
                <a:ea typeface="Roboto"/>
                <a:cs typeface="Roboto"/>
                <a:sym typeface="Arial"/>
              </a:rPr>
              <a:t>10:30 AM </a:t>
            </a:r>
            <a:r>
              <a:rPr lang="en-US" sz="1600" dirty="0">
                <a:highlight>
                  <a:srgbClr val="FFFF00"/>
                </a:highlight>
                <a:latin typeface="Roboto"/>
                <a:ea typeface="Roboto"/>
                <a:cs typeface="Roboto"/>
                <a:sym typeface="Arial"/>
              </a:rPr>
              <a:t> </a:t>
            </a:r>
            <a:endParaRPr lang="en-US" sz="1600" dirty="0">
              <a:highlight>
                <a:srgbClr val="FFFF00"/>
              </a:highlight>
              <a:latin typeface="Roboto"/>
              <a:ea typeface="Roboto"/>
              <a:cs typeface="Roboto"/>
            </a:endParaRPr>
          </a:p>
          <a:p>
            <a:endParaRPr lang="en-US" sz="1600" dirty="0">
              <a:cs typeface="Roboto"/>
            </a:endParaRPr>
          </a:p>
        </p:txBody>
      </p:sp>
      <p:grpSp>
        <p:nvGrpSpPr>
          <p:cNvPr id="11" name="Group 10">
            <a:extLst>
              <a:ext uri="{FF2B5EF4-FFF2-40B4-BE49-F238E27FC236}">
                <a16:creationId xmlns:a16="http://schemas.microsoft.com/office/drawing/2014/main" id="{9D4A4597-F1D4-7123-804D-65DC1D9D35B6}"/>
              </a:ext>
            </a:extLst>
          </p:cNvPr>
          <p:cNvGrpSpPr/>
          <p:nvPr/>
        </p:nvGrpSpPr>
        <p:grpSpPr>
          <a:xfrm>
            <a:off x="8018423" y="863613"/>
            <a:ext cx="1121133" cy="979034"/>
            <a:chOff x="4007140" y="1866434"/>
            <a:chExt cx="1121133" cy="979034"/>
          </a:xfrm>
        </p:grpSpPr>
        <p:sp>
          <p:nvSpPr>
            <p:cNvPr id="9" name="Rectangle: Single Corner Rounded 8">
              <a:extLst>
                <a:ext uri="{FF2B5EF4-FFF2-40B4-BE49-F238E27FC236}">
                  <a16:creationId xmlns:a16="http://schemas.microsoft.com/office/drawing/2014/main" id="{A94DEEA2-0E80-A9C6-D236-803C4837B768}"/>
                </a:ext>
              </a:extLst>
            </p:cNvPr>
            <p:cNvSpPr/>
            <p:nvPr/>
          </p:nvSpPr>
          <p:spPr>
            <a:xfrm>
              <a:off x="4064785" y="1866434"/>
              <a:ext cx="1005843" cy="979034"/>
            </a:xfrm>
            <a:prstGeom prst="round1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5947D7-14C3-9225-B0CC-216BA0B62546}"/>
                </a:ext>
              </a:extLst>
            </p:cNvPr>
            <p:cNvSpPr txBox="1"/>
            <p:nvPr/>
          </p:nvSpPr>
          <p:spPr>
            <a:xfrm>
              <a:off x="4007140" y="2162104"/>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spTree>
    <p:extLst>
      <p:ext uri="{BB962C8B-B14F-4D97-AF65-F5344CB8AC3E}">
        <p14:creationId xmlns:p14="http://schemas.microsoft.com/office/powerpoint/2010/main" val="3520361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0F02CC8-86F5-22B0-69DF-65BC2770F172}"/>
              </a:ext>
            </a:extLst>
          </p:cNvPr>
          <p:cNvSpPr>
            <a:spLocks noGrp="1" noChangeAspect="1"/>
          </p:cNvSpPr>
          <p:nvPr>
            <p:ph type="title"/>
          </p:nvPr>
        </p:nvSpPr>
        <p:spPr>
          <a:xfrm>
            <a:off x="457200" y="949325"/>
            <a:ext cx="8289925" cy="554038"/>
          </a:xfrm>
        </p:spPr>
        <p:txBody>
          <a:bodyPr/>
          <a:lstStyle/>
          <a:p>
            <a:r>
              <a:rPr lang="en-US" dirty="0">
                <a:latin typeface="Roboto"/>
                <a:ea typeface="Roboto"/>
              </a:rPr>
              <a:t>AFTER ALL STRUCTURED INTERVIEWS</a:t>
            </a:r>
            <a:endParaRPr lang="en-US" dirty="0"/>
          </a:p>
        </p:txBody>
      </p:sp>
      <p:sp>
        <p:nvSpPr>
          <p:cNvPr id="15" name="Content Placeholder 2">
            <a:extLst>
              <a:ext uri="{FF2B5EF4-FFF2-40B4-BE49-F238E27FC236}">
                <a16:creationId xmlns:a16="http://schemas.microsoft.com/office/drawing/2014/main" id="{EC8510AD-06C9-D0CE-1715-78E7189FD521}"/>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dirty="0">
                <a:latin typeface="Roboto"/>
                <a:ea typeface="Roboto"/>
              </a:rPr>
              <a:t>Hand Judge Advisor your list of shortlists for each award</a:t>
            </a:r>
            <a:endParaRPr lang="en-US" altLang="en-US" dirty="0"/>
          </a:p>
          <a:p>
            <a:pPr marL="342900" indent="-342900">
              <a:spcBef>
                <a:spcPts val="1000"/>
              </a:spcBef>
              <a:spcAft>
                <a:spcPct val="0"/>
              </a:spcAft>
              <a:buClr>
                <a:srgbClr val="000000"/>
              </a:buClr>
              <a:buSzPts val="2000"/>
              <a:buFont typeface="Arial" panose="020B0604020202020204" pitchFamily="34" charset="0"/>
              <a:buChar char="•"/>
            </a:pPr>
            <a:r>
              <a:rPr lang="en-US" altLang="en-US" dirty="0">
                <a:latin typeface="Roboto"/>
                <a:ea typeface="Roboto"/>
              </a:rPr>
              <a:t>Later, once the shortlists are captured, the Judge Advisor will restructure the judging panels to create Award Panels.</a:t>
            </a:r>
          </a:p>
          <a:p>
            <a:pPr marL="800100" lvl="1" indent="-342900">
              <a:spcBef>
                <a:spcPts val="1000"/>
              </a:spcBef>
              <a:buSzPts val="2000"/>
            </a:pPr>
            <a:r>
              <a:rPr lang="en-US" altLang="en-US" dirty="0">
                <a:latin typeface="Roboto"/>
                <a:ea typeface="Roboto"/>
              </a:rPr>
              <a:t>Once you have your Award Panel assignment AND Shortlist(s), you and your panelists should meet and determine a plan to visit all teams in their pit for a Pit Interview, review portfolios (if required by award), and/or watch robot game matches (if award has any performance criteria)</a:t>
            </a:r>
          </a:p>
          <a:p>
            <a:pPr indent="0">
              <a:buNone/>
            </a:pPr>
            <a:endParaRPr lang="en-US" dirty="0"/>
          </a:p>
        </p:txBody>
      </p:sp>
      <p:grpSp>
        <p:nvGrpSpPr>
          <p:cNvPr id="19" name="Group 18">
            <a:extLst>
              <a:ext uri="{FF2B5EF4-FFF2-40B4-BE49-F238E27FC236}">
                <a16:creationId xmlns:a16="http://schemas.microsoft.com/office/drawing/2014/main" id="{AE869AAA-E85A-0007-D4F2-F438C544EEE9}"/>
              </a:ext>
            </a:extLst>
          </p:cNvPr>
          <p:cNvGrpSpPr/>
          <p:nvPr/>
        </p:nvGrpSpPr>
        <p:grpSpPr>
          <a:xfrm>
            <a:off x="8018423" y="863613"/>
            <a:ext cx="1121133" cy="979034"/>
            <a:chOff x="4007140" y="1866434"/>
            <a:chExt cx="1121133" cy="979034"/>
          </a:xfrm>
        </p:grpSpPr>
        <p:sp>
          <p:nvSpPr>
            <p:cNvPr id="17" name="Rectangle: Single Corner Rounded 16">
              <a:extLst>
                <a:ext uri="{FF2B5EF4-FFF2-40B4-BE49-F238E27FC236}">
                  <a16:creationId xmlns:a16="http://schemas.microsoft.com/office/drawing/2014/main" id="{8690A7AB-A292-D0C1-C9C7-B93D31182FC3}"/>
                </a:ext>
              </a:extLst>
            </p:cNvPr>
            <p:cNvSpPr/>
            <p:nvPr/>
          </p:nvSpPr>
          <p:spPr>
            <a:xfrm>
              <a:off x="4064785" y="1866434"/>
              <a:ext cx="1005843" cy="979034"/>
            </a:xfrm>
            <a:prstGeom prst="round1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C92783-8019-010D-F175-428B9F3B5445}"/>
                </a:ext>
              </a:extLst>
            </p:cNvPr>
            <p:cNvSpPr txBox="1"/>
            <p:nvPr/>
          </p:nvSpPr>
          <p:spPr>
            <a:xfrm>
              <a:off x="4007140" y="2162104"/>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spTree>
    <p:extLst>
      <p:ext uri="{BB962C8B-B14F-4D97-AF65-F5344CB8AC3E}">
        <p14:creationId xmlns:p14="http://schemas.microsoft.com/office/powerpoint/2010/main" val="3179228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14639-DA73-41F7-2D47-6D81377A4ACE}"/>
              </a:ext>
            </a:extLst>
          </p:cNvPr>
          <p:cNvSpPr>
            <a:spLocks noGrp="1"/>
          </p:cNvSpPr>
          <p:nvPr>
            <p:ph idx="1"/>
          </p:nvPr>
        </p:nvSpPr>
        <p:spPr/>
        <p:txBody>
          <a:bodyPr vert="horz" lIns="91440" tIns="45720" rIns="91440" bIns="45720" rtlCol="0" anchor="ctr">
            <a:normAutofit/>
          </a:bodyPr>
          <a:lstStyle/>
          <a:p>
            <a:pPr algn="ctr"/>
            <a:r>
              <a:rPr lang="en-US" sz="4000" dirty="0">
                <a:latin typeface="Roboto"/>
                <a:ea typeface="Roboto"/>
              </a:rPr>
              <a:t>Let's Head to the Interview Rooms!</a:t>
            </a:r>
            <a:endParaRPr lang="en-US" sz="4000" dirty="0"/>
          </a:p>
        </p:txBody>
      </p:sp>
    </p:spTree>
    <p:extLst>
      <p:ext uri="{BB962C8B-B14F-4D97-AF65-F5344CB8AC3E}">
        <p14:creationId xmlns:p14="http://schemas.microsoft.com/office/powerpoint/2010/main" val="301526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350D2D4-20BB-702F-A5C7-C99FCD886992}"/>
              </a:ext>
            </a:extLst>
          </p:cNvPr>
          <p:cNvSpPr>
            <a:spLocks noGrp="1" noChangeAspect="1"/>
          </p:cNvSpPr>
          <p:nvPr>
            <p:ph type="title"/>
          </p:nvPr>
        </p:nvSpPr>
        <p:spPr>
          <a:xfrm>
            <a:off x="457200" y="949325"/>
            <a:ext cx="8289925" cy="554038"/>
          </a:xfrm>
        </p:spPr>
        <p:txBody>
          <a:bodyPr/>
          <a:lstStyle/>
          <a:p>
            <a:r>
              <a:rPr lang="en-US" altLang="en-US">
                <a:latin typeface="Roboto"/>
                <a:ea typeface="Roboto"/>
              </a:rPr>
              <a:t>Pit Interviews</a:t>
            </a:r>
            <a:endParaRPr lang="en-US"/>
          </a:p>
        </p:txBody>
      </p:sp>
      <p:sp>
        <p:nvSpPr>
          <p:cNvPr id="16" name="Content Placeholder 2">
            <a:extLst>
              <a:ext uri="{FF2B5EF4-FFF2-40B4-BE49-F238E27FC236}">
                <a16:creationId xmlns:a16="http://schemas.microsoft.com/office/drawing/2014/main" id="{D767ED75-26DC-E425-1484-D101FB475C9D}"/>
              </a:ext>
            </a:extLst>
          </p:cNvPr>
          <p:cNvSpPr>
            <a:spLocks noGrp="1" noChangeAspect="1"/>
          </p:cNvSpPr>
          <p:nvPr>
            <p:ph idx="1"/>
          </p:nvPr>
        </p:nvSpPr>
        <p:spPr>
          <a:xfrm>
            <a:off x="457200" y="1647825"/>
            <a:ext cx="8240230" cy="3321257"/>
          </a:xfrm>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dirty="0">
                <a:latin typeface="Roboto"/>
                <a:ea typeface="Roboto"/>
              </a:rPr>
              <a:t>Judge Award Panels must visit all teams that they are assigned to visit and focus on the specific Award (or Awards) that they are assigned. The Think panel should consult with the Judge Advisor.</a:t>
            </a:r>
            <a:endParaRPr lang="en-US" dirty="0"/>
          </a:p>
          <a:p>
            <a:pPr marL="342900" indent="-342900">
              <a:spcBef>
                <a:spcPts val="1000"/>
              </a:spcBef>
              <a:spcAft>
                <a:spcPct val="0"/>
              </a:spcAft>
              <a:buClr>
                <a:srgbClr val="000000"/>
              </a:buClr>
              <a:buSzPts val="2000"/>
              <a:buFont typeface="Arial" panose="020B0604020202020204" pitchFamily="34" charset="0"/>
              <a:buChar char="•"/>
            </a:pPr>
            <a:r>
              <a:rPr lang="en-US" altLang="en-US" dirty="0">
                <a:latin typeface="Roboto"/>
                <a:ea typeface="Roboto"/>
              </a:rPr>
              <a:t>It is important to not make up new criteria to evaluate teams – it is only fair to use the criteria that has been published out to teams.</a:t>
            </a:r>
            <a:endParaRPr lang="en-US" altLang="en-US" dirty="0"/>
          </a:p>
          <a:p>
            <a:pPr marL="342900" indent="-342900">
              <a:spcBef>
                <a:spcPts val="1000"/>
              </a:spcBef>
              <a:spcAft>
                <a:spcPct val="0"/>
              </a:spcAft>
              <a:buClr>
                <a:srgbClr val="000000"/>
              </a:buClr>
              <a:buSzPts val="2000"/>
              <a:buChar char="•"/>
            </a:pPr>
            <a:r>
              <a:rPr lang="en-US" altLang="en-US" dirty="0">
                <a:latin typeface="Roboto"/>
                <a:ea typeface="Roboto"/>
              </a:rPr>
              <a:t>Judges should not ever visit a team solo – always grab a partner.</a:t>
            </a:r>
            <a:endParaRPr lang="en-US" altLang="en-US" dirty="0"/>
          </a:p>
          <a:p>
            <a:pPr marL="342900" indent="-342900">
              <a:spcBef>
                <a:spcPts val="1000"/>
              </a:spcBef>
              <a:spcAft>
                <a:spcPct val="0"/>
              </a:spcAft>
              <a:buClr>
                <a:srgbClr val="000000"/>
              </a:buClr>
              <a:buSzPts val="2000"/>
              <a:buChar char="•"/>
            </a:pPr>
            <a:r>
              <a:rPr lang="en-US" altLang="en-US" dirty="0">
                <a:latin typeface="Roboto"/>
                <a:ea typeface="Roboto"/>
              </a:rPr>
              <a:t>It is best to agree on a couple of questions that you are going to ask all teams – see the Question Bank for suggested questions.</a:t>
            </a:r>
            <a:endParaRPr lang="en-US" altLang="en-US" dirty="0"/>
          </a:p>
          <a:p>
            <a:pPr algn="ctr">
              <a:spcBef>
                <a:spcPts val="1000"/>
              </a:spcBef>
              <a:spcAft>
                <a:spcPct val="0"/>
              </a:spcAft>
              <a:buClr>
                <a:srgbClr val="000000"/>
              </a:buClr>
              <a:buSzPts val="2000"/>
            </a:pPr>
            <a:r>
              <a:rPr lang="en-US" sz="1600" b="1" dirty="0">
                <a:latin typeface="Roboto"/>
                <a:ea typeface="Roboto"/>
                <a:cs typeface="Roboto"/>
              </a:rPr>
              <a:t>DEADLINE FOR PIT INTERVIEWS TO BE COMPLETED IS  </a:t>
            </a:r>
            <a:r>
              <a:rPr lang="en-US" sz="1600" b="1" dirty="0">
                <a:highlight>
                  <a:srgbClr val="FFFF00"/>
                </a:highlight>
                <a:latin typeface="Roboto"/>
                <a:ea typeface="Roboto"/>
                <a:cs typeface="Roboto"/>
              </a:rPr>
              <a:t>2:00 PM</a:t>
            </a:r>
            <a:endParaRPr lang="en-US" dirty="0"/>
          </a:p>
        </p:txBody>
      </p:sp>
      <p:grpSp>
        <p:nvGrpSpPr>
          <p:cNvPr id="20" name="Group 19">
            <a:extLst>
              <a:ext uri="{FF2B5EF4-FFF2-40B4-BE49-F238E27FC236}">
                <a16:creationId xmlns:a16="http://schemas.microsoft.com/office/drawing/2014/main" id="{279E3CB3-416C-C8A0-1A4B-5F5A0C34F23D}"/>
              </a:ext>
            </a:extLst>
          </p:cNvPr>
          <p:cNvGrpSpPr/>
          <p:nvPr/>
        </p:nvGrpSpPr>
        <p:grpSpPr>
          <a:xfrm>
            <a:off x="8150759" y="824042"/>
            <a:ext cx="914401" cy="978013"/>
            <a:chOff x="5939855" y="1892499"/>
            <a:chExt cx="914401" cy="978013"/>
          </a:xfrm>
        </p:grpSpPr>
        <p:sp>
          <p:nvSpPr>
            <p:cNvPr id="18" name="Flowchart: Delay 17">
              <a:extLst>
                <a:ext uri="{FF2B5EF4-FFF2-40B4-BE49-F238E27FC236}">
                  <a16:creationId xmlns:a16="http://schemas.microsoft.com/office/drawing/2014/main" id="{E8411993-689F-AF6A-48EE-7CB286F190DD}"/>
                </a:ext>
              </a:extLst>
            </p:cNvPr>
            <p:cNvSpPr/>
            <p:nvPr/>
          </p:nvSpPr>
          <p:spPr>
            <a:xfrm rot="5400000">
              <a:off x="5908049" y="1924306"/>
              <a:ext cx="978013" cy="914400"/>
            </a:xfrm>
            <a:prstGeom prst="flowChartDelay">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37B3024-D87F-480E-E152-E32255B07EF3}"/>
                </a:ext>
              </a:extLst>
            </p:cNvPr>
            <p:cNvSpPr txBox="1"/>
            <p:nvPr/>
          </p:nvSpPr>
          <p:spPr>
            <a:xfrm>
              <a:off x="5939855" y="2139411"/>
              <a:ext cx="914401"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Pit Interviews</a:t>
              </a:r>
            </a:p>
          </p:txBody>
        </p:sp>
      </p:grpSp>
    </p:spTree>
    <p:extLst>
      <p:ext uri="{BB962C8B-B14F-4D97-AF65-F5344CB8AC3E}">
        <p14:creationId xmlns:p14="http://schemas.microsoft.com/office/powerpoint/2010/main" val="163054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1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9;g2115b15c6bb_2_42">
            <a:extLst>
              <a:ext uri="{FF2B5EF4-FFF2-40B4-BE49-F238E27FC236}">
                <a16:creationId xmlns:a16="http://schemas.microsoft.com/office/drawing/2014/main" id="{FF44E88D-F9DF-519A-FE0D-5EC2A36D5DBD}"/>
              </a:ext>
            </a:extLst>
          </p:cNvPr>
          <p:cNvSpPr>
            <a:spLocks noGrp="1" noChangeArrowheads="1"/>
          </p:cNvSpPr>
          <p:nvPr>
            <p:ph type="title"/>
          </p:nvPr>
        </p:nvSpPr>
        <p:spPr>
          <a:xfrm>
            <a:off x="457200" y="949325"/>
            <a:ext cx="8289925" cy="554038"/>
          </a:xfrm>
        </p:spPr>
        <p:txBody>
          <a:bodyPr/>
          <a:lstStyle/>
          <a:p>
            <a:r>
              <a:rPr lang="en-US" altLang="en-US">
                <a:latin typeface="Roboto"/>
                <a:ea typeface="Roboto"/>
              </a:rPr>
              <a:t>Some Reminders for Pit Interviews</a:t>
            </a:r>
            <a:endParaRPr lang="en-US"/>
          </a:p>
        </p:txBody>
      </p:sp>
      <p:sp>
        <p:nvSpPr>
          <p:cNvPr id="7" name="Google Shape;200;g2115b15c6bb_2_42">
            <a:extLst>
              <a:ext uri="{FF2B5EF4-FFF2-40B4-BE49-F238E27FC236}">
                <a16:creationId xmlns:a16="http://schemas.microsoft.com/office/drawing/2014/main" id="{991D8DA8-F8D3-AAA3-1E16-D9BB26E668B3}"/>
              </a:ext>
            </a:extLst>
          </p:cNvPr>
          <p:cNvSpPr txBox="1">
            <a:spLocks noGrp="1"/>
          </p:cNvSpPr>
          <p:nvPr>
            <p:ph idx="1"/>
          </p:nvPr>
        </p:nvSpPr>
        <p:spPr>
          <a:xfrm>
            <a:off x="457200" y="1539214"/>
            <a:ext cx="8451670" cy="3318444"/>
          </a:xfrm>
        </p:spPr>
        <p:txBody>
          <a:bodyPr spcFirstLastPara="1" vert="horz" lIns="91425" tIns="45700" rIns="91425" bIns="45700" rtlCol="0" anchor="t">
            <a:noAutofit/>
          </a:bodyPr>
          <a:lstStyle/>
          <a:p>
            <a:pPr marL="347472" indent="-347472">
              <a:spcBef>
                <a:spcPts val="1000"/>
              </a:spcBef>
              <a:spcAft>
                <a:spcPts val="0"/>
              </a:spcAft>
              <a:buFont typeface="Arial" panose="020B0604020202020204" pitchFamily="34" charset="0"/>
              <a:buChar char="•"/>
              <a:defRPr/>
            </a:pPr>
            <a:r>
              <a:rPr lang="en-US" sz="1500" dirty="0">
                <a:latin typeface="Roboto"/>
                <a:ea typeface="Roboto"/>
                <a:cs typeface="Roboto"/>
              </a:rPr>
              <a:t>Priority is given to the Match Schedule – you need to allow a team to queue when called!</a:t>
            </a:r>
            <a:endParaRPr lang="en-US" sz="1500" dirty="0">
              <a:cs typeface="Roboto"/>
            </a:endParaRPr>
          </a:p>
          <a:p>
            <a:pPr marL="342900" indent="-342900">
              <a:spcBef>
                <a:spcPts val="1000"/>
              </a:spcBef>
              <a:spcAft>
                <a:spcPts val="0"/>
              </a:spcAft>
              <a:buChar char="•"/>
              <a:defRPr/>
            </a:pPr>
            <a:r>
              <a:rPr lang="en-US" sz="1500" dirty="0">
                <a:latin typeface="Roboto"/>
                <a:ea typeface="Roboto"/>
              </a:rPr>
              <a:t>It is best to confirm that the team member that you are talking with is the right person on the team for that subject</a:t>
            </a:r>
          </a:p>
          <a:p>
            <a:pPr marL="800100" lvl="1" indent="-342900">
              <a:spcBef>
                <a:spcPts val="360"/>
              </a:spcBef>
              <a:buClr>
                <a:srgbClr val="000000"/>
              </a:buClr>
              <a:buFont typeface="Courier New" pitchFamily="34" charset="0"/>
              <a:buChar char="o"/>
              <a:defRPr/>
            </a:pPr>
            <a:r>
              <a:rPr lang="en-US" sz="1500" dirty="0">
                <a:latin typeface="Roboto"/>
                <a:ea typeface="Roboto"/>
              </a:rPr>
              <a:t>For example, "We have some questions about your team's _________, are you the right person to ask? If not, are you able to get the right person here to talk with us?"</a:t>
            </a:r>
          </a:p>
          <a:p>
            <a:pPr marL="342900" indent="-342900">
              <a:spcBef>
                <a:spcPts val="360"/>
              </a:spcBef>
              <a:spcAft>
                <a:spcPts val="0"/>
              </a:spcAft>
              <a:buChar char="•"/>
              <a:defRPr/>
            </a:pPr>
            <a:r>
              <a:rPr lang="en-US" sz="1500" dirty="0">
                <a:latin typeface="Roboto"/>
                <a:ea typeface="Roboto"/>
              </a:rPr>
              <a:t>If a team hands you additional materials such engineering notebook, brochures, etc., do not take them back to the Judge’s Room. You can look at the materials, take notes about the materials, but it stays with the team in their pit.</a:t>
            </a:r>
          </a:p>
          <a:p>
            <a:pPr marL="342900" indent="-342900">
              <a:spcBef>
                <a:spcPts val="360"/>
              </a:spcBef>
              <a:spcAft>
                <a:spcPts val="0"/>
              </a:spcAft>
              <a:buChar char="•"/>
              <a:defRPr/>
            </a:pPr>
            <a:r>
              <a:rPr lang="en-US" sz="1500" dirty="0">
                <a:latin typeface="Roboto"/>
                <a:ea typeface="Roboto"/>
              </a:rPr>
              <a:t>If you find a team that you feel should have been nominated for a specific award but was not, come talk to JA before adding them.</a:t>
            </a:r>
          </a:p>
          <a:p>
            <a:pPr marL="342900" indent="-342900">
              <a:spcBef>
                <a:spcPts val="360"/>
              </a:spcBef>
              <a:spcAft>
                <a:spcPts val="0"/>
              </a:spcAft>
              <a:buChar char="•"/>
              <a:defRPr/>
            </a:pPr>
            <a:r>
              <a:rPr lang="en-US" sz="1500" dirty="0">
                <a:latin typeface="Roboto"/>
                <a:ea typeface="Roboto"/>
              </a:rPr>
              <a:t>If your panel wants to observe a team's matches, please follow any advice that has already been given or check in with the Head Referee for guidance on where to stand.</a:t>
            </a:r>
            <a:endParaRPr lang="en-US" sz="1500" dirty="0"/>
          </a:p>
        </p:txBody>
      </p:sp>
    </p:spTree>
    <p:extLst>
      <p:ext uri="{BB962C8B-B14F-4D97-AF65-F5344CB8AC3E}">
        <p14:creationId xmlns:p14="http://schemas.microsoft.com/office/powerpoint/2010/main" val="46916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74171-78E8-F292-8855-555E1A22C2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F7A0A-7423-645C-F29D-D342C9C66266}"/>
              </a:ext>
            </a:extLst>
          </p:cNvPr>
          <p:cNvSpPr>
            <a:spLocks noGrp="1"/>
          </p:cNvSpPr>
          <p:nvPr>
            <p:ph idx="1"/>
          </p:nvPr>
        </p:nvSpPr>
        <p:spPr/>
        <p:txBody>
          <a:bodyPr vert="horz" lIns="91440" tIns="45720" rIns="91440" bIns="45720" rtlCol="0" anchor="ctr">
            <a:normAutofit/>
          </a:bodyPr>
          <a:lstStyle/>
          <a:p>
            <a:pPr algn="ctr"/>
            <a:r>
              <a:rPr lang="en-US" sz="4000">
                <a:latin typeface="Roboto"/>
                <a:ea typeface="Roboto"/>
              </a:rPr>
              <a:t>Meet with your Award Panels!</a:t>
            </a:r>
            <a:endParaRPr lang="en-US"/>
          </a:p>
        </p:txBody>
      </p:sp>
    </p:spTree>
    <p:extLst>
      <p:ext uri="{BB962C8B-B14F-4D97-AF65-F5344CB8AC3E}">
        <p14:creationId xmlns:p14="http://schemas.microsoft.com/office/powerpoint/2010/main" val="180815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C696A-2AF5-E9A4-8A03-78C7685755DC}"/>
              </a:ext>
            </a:extLst>
          </p:cNvPr>
          <p:cNvSpPr>
            <a:spLocks noGrp="1" noChangeAspect="1"/>
          </p:cNvSpPr>
          <p:nvPr>
            <p:ph type="title"/>
          </p:nvPr>
        </p:nvSpPr>
        <p:spPr>
          <a:xfrm>
            <a:off x="457200" y="949325"/>
            <a:ext cx="8289925" cy="554038"/>
          </a:xfrm>
        </p:spPr>
        <p:txBody>
          <a:bodyPr/>
          <a:lstStyle/>
          <a:p>
            <a:r>
              <a:rPr lang="en-US" altLang="en-US"/>
              <a:t>Deliberations (Afternoon)</a:t>
            </a:r>
            <a:endParaRPr lang="en-US"/>
          </a:p>
        </p:txBody>
      </p:sp>
      <p:sp>
        <p:nvSpPr>
          <p:cNvPr id="7" name="Content Placeholder 2">
            <a:extLst>
              <a:ext uri="{FF2B5EF4-FFF2-40B4-BE49-F238E27FC236}">
                <a16:creationId xmlns:a16="http://schemas.microsoft.com/office/drawing/2014/main" id="{BB16E2D4-D202-38F5-4E69-4218BB69FAAA}"/>
              </a:ext>
            </a:extLst>
          </p:cNvPr>
          <p:cNvSpPr>
            <a:spLocks noGrp="1" noChangeAspect="1"/>
          </p:cNvSpPr>
          <p:nvPr>
            <p:ph idx="1"/>
          </p:nvPr>
        </p:nvSpPr>
        <p:spPr>
          <a:xfrm>
            <a:off x="457200" y="1647825"/>
            <a:ext cx="7977218" cy="2973388"/>
          </a:xfrm>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sz="1800" dirty="0">
                <a:latin typeface="Roboto"/>
                <a:ea typeface="Roboto"/>
              </a:rPr>
              <a:t>After pit interviews are complete, each award panel will rank their</a:t>
            </a:r>
            <a:br>
              <a:rPr lang="en-US" altLang="en-US" sz="1800" dirty="0">
                <a:latin typeface="Roboto"/>
                <a:ea typeface="Roboto"/>
              </a:rPr>
            </a:br>
            <a:r>
              <a:rPr lang="en-US" altLang="en-US" sz="1800" dirty="0">
                <a:latin typeface="Roboto"/>
                <a:ea typeface="Roboto"/>
              </a:rPr>
              <a:t>top </a:t>
            </a:r>
            <a:r>
              <a:rPr lang="en-US" altLang="en-US" sz="1800" dirty="0">
                <a:highlight>
                  <a:srgbClr val="FFFF00"/>
                </a:highlight>
                <a:latin typeface="Roboto"/>
                <a:ea typeface="Roboto"/>
              </a:rPr>
              <a:t>6 teams</a:t>
            </a:r>
            <a:r>
              <a:rPr lang="en-US" altLang="en-US" sz="1800" dirty="0">
                <a:latin typeface="Roboto"/>
                <a:ea typeface="Roboto"/>
              </a:rPr>
              <a:t>. Rank teams for each award individually, it is OK if a team appears at the top for multiple awards.</a:t>
            </a:r>
            <a:endParaRPr lang="en-US" altLang="en-US" sz="1800" dirty="0"/>
          </a:p>
          <a:p>
            <a:pPr marL="342900" indent="-342900">
              <a:spcBef>
                <a:spcPts val="1000"/>
              </a:spcBef>
              <a:spcAft>
                <a:spcPct val="0"/>
              </a:spcAft>
              <a:buClr>
                <a:srgbClr val="000000"/>
              </a:buClr>
              <a:buSzPts val="2000"/>
              <a:buFont typeface="Arial" panose="020B0604020202020204" pitchFamily="34" charset="0"/>
              <a:buChar char="•"/>
            </a:pPr>
            <a:r>
              <a:rPr lang="en-US" altLang="en-US" sz="1800" dirty="0">
                <a:latin typeface="Roboto"/>
                <a:ea typeface="Roboto"/>
              </a:rPr>
              <a:t>Once all Award panel rank their teams, the collective Judging group will deliberate to decide the Inspire Award (Winner and any Finalists).</a:t>
            </a:r>
          </a:p>
          <a:p>
            <a:pPr marL="342900" indent="-342900">
              <a:spcBef>
                <a:spcPts val="1000"/>
              </a:spcBef>
              <a:spcAft>
                <a:spcPct val="0"/>
              </a:spcAft>
              <a:buClr>
                <a:srgbClr val="000000"/>
              </a:buClr>
              <a:buSzPts val="2000"/>
              <a:buFont typeface="Arial" panose="020B0604020202020204" pitchFamily="34" charset="0"/>
              <a:buChar char="•"/>
            </a:pPr>
            <a:r>
              <a:rPr lang="en-US" altLang="en-US" sz="1800" dirty="0">
                <a:latin typeface="Roboto"/>
                <a:ea typeface="Roboto"/>
              </a:rPr>
              <a:t>All Judging teams will describe and advocate and reach agreement on the teams that best meet the award criteria.</a:t>
            </a:r>
            <a:endParaRPr lang="en-US" altLang="en-US" sz="1800" dirty="0"/>
          </a:p>
          <a:p>
            <a:pPr marL="342900" indent="-342900">
              <a:spcBef>
                <a:spcPts val="1000"/>
              </a:spcBef>
              <a:spcAft>
                <a:spcPct val="0"/>
              </a:spcAft>
              <a:buClr>
                <a:srgbClr val="000000"/>
              </a:buClr>
              <a:buSzPts val="2000"/>
              <a:buChar char="•"/>
            </a:pPr>
            <a:r>
              <a:rPr lang="en-US" altLang="en-US" sz="1800" dirty="0">
                <a:latin typeface="Roboto"/>
                <a:ea typeface="Roboto"/>
              </a:rPr>
              <a:t>The Judge Advisor will facilitate the discussion to determine the winners and finalists for each award, starting with Inspire</a:t>
            </a:r>
            <a:endParaRPr lang="en-US" altLang="en-US" sz="1800" dirty="0"/>
          </a:p>
        </p:txBody>
      </p:sp>
      <p:grpSp>
        <p:nvGrpSpPr>
          <p:cNvPr id="11" name="Group 10">
            <a:extLst>
              <a:ext uri="{FF2B5EF4-FFF2-40B4-BE49-F238E27FC236}">
                <a16:creationId xmlns:a16="http://schemas.microsoft.com/office/drawing/2014/main" id="{47E282FE-9259-2CFA-EFE1-8304D8933A06}"/>
              </a:ext>
            </a:extLst>
          </p:cNvPr>
          <p:cNvGrpSpPr/>
          <p:nvPr/>
        </p:nvGrpSpPr>
        <p:grpSpPr>
          <a:xfrm>
            <a:off x="7914407" y="846616"/>
            <a:ext cx="1156915" cy="990005"/>
            <a:chOff x="7647947" y="1895811"/>
            <a:chExt cx="1156915" cy="990005"/>
          </a:xfrm>
        </p:grpSpPr>
        <p:sp>
          <p:nvSpPr>
            <p:cNvPr id="9" name="Rectangle: Rounded Corners 8">
              <a:extLst>
                <a:ext uri="{FF2B5EF4-FFF2-40B4-BE49-F238E27FC236}">
                  <a16:creationId xmlns:a16="http://schemas.microsoft.com/office/drawing/2014/main" id="{6A6EC507-FCC9-DE5D-1817-7F2849375D94}"/>
                </a:ext>
              </a:extLst>
            </p:cNvPr>
            <p:cNvSpPr/>
            <p:nvPr/>
          </p:nvSpPr>
          <p:spPr>
            <a:xfrm>
              <a:off x="7675776" y="1895811"/>
              <a:ext cx="1101256" cy="99000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165228-F6E5-6E6B-6E34-106CC1C1193E}"/>
                </a:ext>
              </a:extLst>
            </p:cNvPr>
            <p:cNvSpPr txBox="1"/>
            <p:nvPr/>
          </p:nvSpPr>
          <p:spPr>
            <a:xfrm>
              <a:off x="7647947" y="2142371"/>
              <a:ext cx="1156915" cy="461665"/>
            </a:xfrm>
            <a:prstGeom prst="rect">
              <a:avLst/>
            </a:prstGeom>
            <a:noFill/>
          </p:spPr>
          <p:txBody>
            <a:bodyPr wrap="square" rtlCol="0">
              <a:spAutoFit/>
            </a:bodyPr>
            <a:lstStyle/>
            <a:p>
              <a:pPr algn="ct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Award Deliberations</a:t>
              </a:r>
            </a:p>
          </p:txBody>
        </p:sp>
      </p:grpSp>
    </p:spTree>
    <p:extLst>
      <p:ext uri="{BB962C8B-B14F-4D97-AF65-F5344CB8AC3E}">
        <p14:creationId xmlns:p14="http://schemas.microsoft.com/office/powerpoint/2010/main" val="189103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90EBDC-79A6-A673-06F0-E84D29E06022}"/>
              </a:ext>
            </a:extLst>
          </p:cNvPr>
          <p:cNvSpPr>
            <a:spLocks noGrp="1" noChangeAspect="1"/>
          </p:cNvSpPr>
          <p:nvPr>
            <p:ph type="title"/>
          </p:nvPr>
        </p:nvSpPr>
        <p:spPr/>
        <p:txBody>
          <a:bodyPr/>
          <a:lstStyle/>
          <a:p>
            <a:r>
              <a:rPr lang="en-US" altLang="en-US">
                <a:latin typeface="Roboto"/>
                <a:ea typeface="Roboto"/>
              </a:rPr>
              <a:t>Award Scripts</a:t>
            </a:r>
            <a:endParaRPr lang="en-US" altLang="en-US"/>
          </a:p>
        </p:txBody>
      </p:sp>
      <p:sp>
        <p:nvSpPr>
          <p:cNvPr id="7" name="Content Placeholder 2">
            <a:extLst>
              <a:ext uri="{FF2B5EF4-FFF2-40B4-BE49-F238E27FC236}">
                <a16:creationId xmlns:a16="http://schemas.microsoft.com/office/drawing/2014/main" id="{5D2F8A78-E523-82F6-AE6C-4DBA775A7325}"/>
              </a:ext>
            </a:extLst>
          </p:cNvPr>
          <p:cNvSpPr>
            <a:spLocks noGrp="1" noChangeAspect="1"/>
          </p:cNvSpPr>
          <p:nvPr>
            <p:ph idx="1"/>
          </p:nvPr>
        </p:nvSpPr>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dirty="0">
                <a:latin typeface="Roboto"/>
                <a:ea typeface="Roboto"/>
              </a:rPr>
              <a:t>Once all Award Winners and Finalists are known, each Award winner (and Inspire Finalists) will need a script that describes concisely why the team won.</a:t>
            </a:r>
            <a:endParaRPr lang="en-US" altLang="en-US" dirty="0"/>
          </a:p>
          <a:p>
            <a:pPr marL="800100" lvl="1" indent="-342900">
              <a:spcBef>
                <a:spcPct val="0"/>
              </a:spcBef>
              <a:spcAft>
                <a:spcPct val="0"/>
              </a:spcAft>
              <a:buClr>
                <a:srgbClr val="000000"/>
              </a:buClr>
              <a:buSzPts val="2000"/>
            </a:pPr>
            <a:r>
              <a:rPr lang="en-US" altLang="en-US" dirty="0"/>
              <a:t>Using an AI tool can be very helpful in creating scripts.</a:t>
            </a:r>
          </a:p>
          <a:p>
            <a:pPr marL="342900" indent="-342900">
              <a:spcBef>
                <a:spcPct val="0"/>
              </a:spcBef>
              <a:spcAft>
                <a:spcPct val="0"/>
              </a:spcAft>
              <a:buClr>
                <a:srgbClr val="000000"/>
              </a:buClr>
              <a:buSzPts val="2000"/>
              <a:buChar char="•"/>
            </a:pPr>
            <a:endParaRPr lang="en-US" altLang="en-US" dirty="0"/>
          </a:p>
          <a:p>
            <a:pPr marL="342900" indent="-342900">
              <a:spcBef>
                <a:spcPct val="0"/>
              </a:spcBef>
              <a:spcAft>
                <a:spcPct val="0"/>
              </a:spcAft>
              <a:buClr>
                <a:srgbClr val="000000"/>
              </a:buClr>
              <a:buSzPts val="2000"/>
              <a:buChar char="•"/>
            </a:pPr>
            <a:r>
              <a:rPr lang="en-US" altLang="en-US" dirty="0">
                <a:latin typeface="Roboto"/>
                <a:ea typeface="Roboto"/>
              </a:rPr>
              <a:t>Once each script is written, make sure that the Judge Advisor has reviewed it.</a:t>
            </a:r>
            <a:endParaRPr lang="en-US" altLang="en-US" dirty="0"/>
          </a:p>
          <a:p>
            <a:pPr marL="342900" indent="-342900">
              <a:spcBef>
                <a:spcPct val="0"/>
              </a:spcBef>
              <a:spcAft>
                <a:spcPct val="0"/>
              </a:spcAft>
              <a:buClr>
                <a:srgbClr val="000000"/>
              </a:buClr>
              <a:buSzPts val="2000"/>
              <a:buChar char="•"/>
            </a:pPr>
            <a:endParaRPr lang="en-US" altLang="en-US" dirty="0"/>
          </a:p>
          <a:p>
            <a:endParaRPr lang="en-US" dirty="0"/>
          </a:p>
        </p:txBody>
      </p:sp>
    </p:spTree>
    <p:extLst>
      <p:ext uri="{BB962C8B-B14F-4D97-AF65-F5344CB8AC3E}">
        <p14:creationId xmlns:p14="http://schemas.microsoft.com/office/powerpoint/2010/main" val="96751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11DB44-1E47-052B-0E6A-94316DF2FCE9}"/>
              </a:ext>
            </a:extLst>
          </p:cNvPr>
          <p:cNvSpPr>
            <a:spLocks noGrp="1"/>
          </p:cNvSpPr>
          <p:nvPr>
            <p:ph type="title"/>
          </p:nvPr>
        </p:nvSpPr>
        <p:spPr>
          <a:xfrm>
            <a:off x="457198" y="949927"/>
            <a:ext cx="8289236" cy="554181"/>
          </a:xfrm>
        </p:spPr>
        <p:txBody>
          <a:bodyPr/>
          <a:lstStyle/>
          <a:p>
            <a:r>
              <a:rPr lang="en-US">
                <a:latin typeface="Roboto"/>
                <a:ea typeface="Roboto"/>
              </a:rPr>
              <a:t>All Done  -  Thank you!</a:t>
            </a:r>
            <a:endParaRPr lang="en-US"/>
          </a:p>
        </p:txBody>
      </p:sp>
      <p:sp>
        <p:nvSpPr>
          <p:cNvPr id="11" name="Content Placeholder 2">
            <a:extLst>
              <a:ext uri="{FF2B5EF4-FFF2-40B4-BE49-F238E27FC236}">
                <a16:creationId xmlns:a16="http://schemas.microsoft.com/office/drawing/2014/main" id="{61546E27-C396-3529-41FC-FE260B6BA0E9}"/>
              </a:ext>
            </a:extLst>
          </p:cNvPr>
          <p:cNvSpPr>
            <a:spLocks noGrp="1"/>
          </p:cNvSpPr>
          <p:nvPr>
            <p:ph idx="1"/>
          </p:nvPr>
        </p:nvSpPr>
        <p:spPr>
          <a:xfrm>
            <a:off x="457199" y="1647824"/>
            <a:ext cx="8289235" cy="2973465"/>
          </a:xfrm>
        </p:spPr>
        <p:txBody>
          <a:bodyPr vert="horz" lIns="91440" tIns="45720" rIns="91440" bIns="45720" rtlCol="0" anchor="t">
            <a:normAutofit/>
          </a:bodyPr>
          <a:lstStyle/>
          <a:p>
            <a:r>
              <a:rPr lang="en-US">
                <a:latin typeface="Roboto"/>
                <a:ea typeface="Roboto"/>
              </a:rPr>
              <a:t>We made it – give yourself a round of applause!</a:t>
            </a:r>
          </a:p>
          <a:p>
            <a:endParaRPr lang="en-US"/>
          </a:p>
          <a:p>
            <a:r>
              <a:rPr lang="en-US">
                <a:latin typeface="Roboto"/>
                <a:ea typeface="Roboto"/>
              </a:rPr>
              <a:t>Please hand the Judge Advisor all of your notes!</a:t>
            </a:r>
            <a:endParaRPr lang="en-US"/>
          </a:p>
          <a:p>
            <a:endParaRPr lang="en-US"/>
          </a:p>
          <a:p>
            <a:r>
              <a:rPr lang="en-US">
                <a:latin typeface="Roboto"/>
                <a:ea typeface="Roboto"/>
              </a:rPr>
              <a:t>Now let's go watch some great robot matches and hand out awards!</a:t>
            </a:r>
            <a:endParaRPr lang="en-US"/>
          </a:p>
        </p:txBody>
      </p:sp>
    </p:spTree>
    <p:extLst>
      <p:ext uri="{BB962C8B-B14F-4D97-AF65-F5344CB8AC3E}">
        <p14:creationId xmlns:p14="http://schemas.microsoft.com/office/powerpoint/2010/main" val="862668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B9C-F006-704E-91E6-CF2B984FE19D}"/>
              </a:ext>
            </a:extLst>
          </p:cNvPr>
          <p:cNvSpPr>
            <a:spLocks noGrp="1" noChangeAspect="1"/>
          </p:cNvSpPr>
          <p:nvPr>
            <p:ph type="ctrTitle"/>
          </p:nvPr>
        </p:nvSpPr>
        <p:spPr>
          <a:xfrm>
            <a:off x="341611" y="2244587"/>
            <a:ext cx="8460777" cy="654325"/>
          </a:xfrm>
        </p:spPr>
        <p:txBody>
          <a:bodyPr/>
          <a:lstStyle/>
          <a:p>
            <a:r>
              <a:rPr lang="en-US" sz="4800" dirty="0">
                <a:latin typeface="Roboto"/>
                <a:ea typeface="Roboto"/>
                <a:cs typeface="Roboto"/>
              </a:rPr>
              <a:t>Backup Slides</a:t>
            </a:r>
          </a:p>
        </p:txBody>
      </p:sp>
    </p:spTree>
    <p:extLst>
      <p:ext uri="{BB962C8B-B14F-4D97-AF65-F5344CB8AC3E}">
        <p14:creationId xmlns:p14="http://schemas.microsoft.com/office/powerpoint/2010/main" val="927975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C16437-1E45-C0E1-30F1-BDAA06608F09}"/>
              </a:ext>
            </a:extLst>
          </p:cNvPr>
          <p:cNvSpPr>
            <a:spLocks noGrp="1"/>
          </p:cNvSpPr>
          <p:nvPr>
            <p:ph type="title"/>
          </p:nvPr>
        </p:nvSpPr>
        <p:spPr>
          <a:xfrm>
            <a:off x="457198" y="949927"/>
            <a:ext cx="8289236" cy="554181"/>
          </a:xfrm>
        </p:spPr>
        <p:txBody>
          <a:bodyPr/>
          <a:lstStyle/>
          <a:p>
            <a:r>
              <a:rPr lang="en-US"/>
              <a:t>Judging Question Bank</a:t>
            </a:r>
          </a:p>
        </p:txBody>
      </p:sp>
      <p:pic>
        <p:nvPicPr>
          <p:cNvPr id="4" name="Content Placeholder 3" descr="A qr code on a white background&#10;&#10;AI-generated content may be incorrect.">
            <a:extLst>
              <a:ext uri="{FF2B5EF4-FFF2-40B4-BE49-F238E27FC236}">
                <a16:creationId xmlns:a16="http://schemas.microsoft.com/office/drawing/2014/main" id="{1C0E815C-2C41-9A4E-A981-1C81E0045EF2}"/>
              </a:ext>
            </a:extLst>
          </p:cNvPr>
          <p:cNvPicPr>
            <a:picLocks noGrp="1" noChangeAspect="1"/>
          </p:cNvPicPr>
          <p:nvPr>
            <p:ph idx="1"/>
          </p:nvPr>
        </p:nvPicPr>
        <p:blipFill>
          <a:blip r:embed="rId2"/>
          <a:stretch>
            <a:fillRect/>
          </a:stretch>
        </p:blipFill>
        <p:spPr>
          <a:xfrm>
            <a:off x="3121410" y="1466588"/>
            <a:ext cx="2960812" cy="2973465"/>
          </a:xfrm>
          <a:prstGeom prst="rect">
            <a:avLst/>
          </a:prstGeom>
        </p:spPr>
      </p:pic>
      <p:sp>
        <p:nvSpPr>
          <p:cNvPr id="2" name="TextBox 1">
            <a:extLst>
              <a:ext uri="{FF2B5EF4-FFF2-40B4-BE49-F238E27FC236}">
                <a16:creationId xmlns:a16="http://schemas.microsoft.com/office/drawing/2014/main" id="{03B3A148-9B1F-83E8-DAA3-B173D5347D80}"/>
              </a:ext>
            </a:extLst>
          </p:cNvPr>
          <p:cNvSpPr txBox="1"/>
          <p:nvPr/>
        </p:nvSpPr>
        <p:spPr>
          <a:xfrm>
            <a:off x="1026595" y="4456529"/>
            <a:ext cx="7150442" cy="369332"/>
          </a:xfrm>
          <a:prstGeom prst="rect">
            <a:avLst/>
          </a:prstGeom>
          <a:noFill/>
        </p:spPr>
        <p:txBody>
          <a:bodyPr wrap="square" rtlCol="0">
            <a:spAutoFit/>
          </a:bodyPr>
          <a:lstStyle/>
          <a:p>
            <a:pPr algn="ctr"/>
            <a:r>
              <a:rPr lang="en-US">
                <a:hlinkClick r:id="rId3"/>
              </a:rPr>
              <a:t>ftc-resources.firstinspires.org/</a:t>
            </a:r>
            <a:r>
              <a:rPr lang="en-US" err="1">
                <a:hlinkClick r:id="rId3"/>
              </a:rPr>
              <a:t>ftc</a:t>
            </a:r>
            <a:r>
              <a:rPr lang="en-US">
                <a:hlinkClick r:id="rId3"/>
              </a:rPr>
              <a:t>/event/question-bank  </a:t>
            </a:r>
            <a:endParaRPr lang="en-US"/>
          </a:p>
        </p:txBody>
      </p:sp>
    </p:spTree>
    <p:extLst>
      <p:ext uri="{BB962C8B-B14F-4D97-AF65-F5344CB8AC3E}">
        <p14:creationId xmlns:p14="http://schemas.microsoft.com/office/powerpoint/2010/main" val="141621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A6CFD0C-079D-1E83-8332-B0884521D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01A4E-745B-17AC-09F3-D0997A7848E8}"/>
              </a:ext>
            </a:extLst>
          </p:cNvPr>
          <p:cNvSpPr>
            <a:spLocks noGrp="1" noChangeAspect="1"/>
          </p:cNvSpPr>
          <p:nvPr>
            <p:ph type="title"/>
          </p:nvPr>
        </p:nvSpPr>
        <p:spPr/>
        <p:txBody>
          <a:bodyPr/>
          <a:lstStyle/>
          <a:p>
            <a:r>
              <a:rPr lang="en-US">
                <a:latin typeface="Roboto"/>
                <a:ea typeface="Roboto"/>
                <a:cs typeface="Roboto"/>
              </a:rPr>
              <a:t>Important Judging Changes for This Season</a:t>
            </a:r>
            <a:endParaRPr lang="en-US">
              <a:cs typeface="Roboto"/>
            </a:endParaRPr>
          </a:p>
        </p:txBody>
      </p:sp>
      <p:sp>
        <p:nvSpPr>
          <p:cNvPr id="3" name="Content Placeholder 2">
            <a:extLst>
              <a:ext uri="{FF2B5EF4-FFF2-40B4-BE49-F238E27FC236}">
                <a16:creationId xmlns:a16="http://schemas.microsoft.com/office/drawing/2014/main" id="{89EA7712-9785-C007-CE87-A7ADE26F1841}"/>
              </a:ext>
            </a:extLst>
          </p:cNvPr>
          <p:cNvSpPr>
            <a:spLocks noGrp="1" noChangeAspect="1"/>
          </p:cNvSpPr>
          <p:nvPr>
            <p:ph idx="1"/>
          </p:nvPr>
        </p:nvSpPr>
        <p:spPr/>
        <p:txBody>
          <a:bodyPr vert="horz" lIns="91440" tIns="45720" rIns="91440" bIns="45720" rtlCol="0" anchor="t">
            <a:noAutofit/>
          </a:bodyPr>
          <a:lstStyle/>
          <a:p>
            <a:pPr marL="342900" indent="-342900">
              <a:spcAft>
                <a:spcPct val="0"/>
              </a:spcAft>
              <a:buFont typeface="Arial" pitchFamily="34" charset="0"/>
              <a:buChar char="•"/>
            </a:pPr>
            <a:r>
              <a:rPr lang="en-US" sz="1800" b="1" dirty="0">
                <a:solidFill>
                  <a:srgbClr val="00B0F0"/>
                </a:solidFill>
                <a:latin typeface="Roboto"/>
                <a:ea typeface="Roboto"/>
                <a:cs typeface="Roboto"/>
              </a:rPr>
              <a:t>UPDATED</a:t>
            </a:r>
            <a:r>
              <a:rPr lang="en-US" sz="1800" dirty="0">
                <a:latin typeface="Roboto"/>
                <a:ea typeface="Roboto"/>
                <a:cs typeface="Roboto"/>
              </a:rPr>
              <a:t>: Documents for Volunteers</a:t>
            </a:r>
          </a:p>
          <a:p>
            <a:pPr marL="800100" lvl="1" indent="-342900">
              <a:spcAft>
                <a:spcPct val="0"/>
              </a:spcAft>
              <a:buFont typeface="Courier New" pitchFamily="34" charset="0"/>
              <a:buChar char="o"/>
            </a:pPr>
            <a:r>
              <a:rPr lang="en-US" sz="1800" dirty="0">
                <a:latin typeface="Roboto"/>
                <a:ea typeface="Roboto"/>
                <a:cs typeface="Roboto"/>
              </a:rPr>
              <a:t>Judges and Judge Advisors have their own high-level manual.</a:t>
            </a:r>
          </a:p>
          <a:p>
            <a:pPr marL="800100" lvl="1" indent="-342900">
              <a:spcAft>
                <a:spcPct val="0"/>
              </a:spcAft>
              <a:buClr>
                <a:srgbClr val="000000"/>
              </a:buClr>
              <a:buFont typeface="Courier New" pitchFamily="34" charset="0"/>
              <a:buChar char="o"/>
            </a:pPr>
            <a:r>
              <a:rPr lang="en-US" sz="1800" b="1" dirty="0">
                <a:solidFill>
                  <a:srgbClr val="FF0000"/>
                </a:solidFill>
                <a:latin typeface="Roboto"/>
                <a:ea typeface="Roboto"/>
                <a:cs typeface="Roboto"/>
              </a:rPr>
              <a:t>NEW</a:t>
            </a:r>
            <a:r>
              <a:rPr lang="en-US" sz="1800" dirty="0">
                <a:latin typeface="Roboto"/>
                <a:ea typeface="Roboto"/>
                <a:cs typeface="Roboto"/>
              </a:rPr>
              <a:t>: Published a "</a:t>
            </a:r>
            <a:r>
              <a:rPr lang="en-US" sz="1800" dirty="0">
                <a:latin typeface="Roboto"/>
                <a:ea typeface="Roboto"/>
                <a:cs typeface="Roboto"/>
                <a:hlinkClick r:id="rId3"/>
              </a:rPr>
              <a:t>Judging Process Guide</a:t>
            </a:r>
            <a:r>
              <a:rPr lang="en-US" sz="1800" dirty="0">
                <a:latin typeface="Roboto"/>
                <a:ea typeface="Roboto"/>
                <a:cs typeface="Roboto"/>
              </a:rPr>
              <a:t>"</a:t>
            </a:r>
          </a:p>
          <a:p>
            <a:pPr marL="342900" indent="-342900">
              <a:spcAft>
                <a:spcPct val="0"/>
              </a:spcAft>
              <a:buFont typeface="Arial" pitchFamily="34" charset="0"/>
              <a:buChar char="•"/>
            </a:pPr>
            <a:endParaRPr lang="en-US" sz="1800" dirty="0">
              <a:latin typeface="Roboto"/>
              <a:ea typeface="Roboto"/>
              <a:cs typeface="Roboto"/>
            </a:endParaRPr>
          </a:p>
          <a:p>
            <a:pPr marL="342900" indent="-342900">
              <a:spcAft>
                <a:spcPct val="0"/>
              </a:spcAft>
              <a:buFont typeface="Arial" pitchFamily="34" charset="0"/>
              <a:buChar char="•"/>
            </a:pPr>
            <a:r>
              <a:rPr lang="en-US" sz="1800" dirty="0">
                <a:latin typeface="Roboto"/>
                <a:ea typeface="Roboto"/>
                <a:cs typeface="Roboto"/>
              </a:rPr>
              <a:t>Structured Interview</a:t>
            </a:r>
            <a:endParaRPr lang="en-US" sz="1800"/>
          </a:p>
          <a:p>
            <a:pPr marL="800100" lvl="1" indent="-342900">
              <a:spcAft>
                <a:spcPct val="0"/>
              </a:spcAft>
              <a:buClr>
                <a:srgbClr val="000000"/>
              </a:buClr>
              <a:buFont typeface="Courier New" pitchFamily="34" charset="0"/>
              <a:buChar char="o"/>
            </a:pPr>
            <a:r>
              <a:rPr lang="en-US" sz="1800" dirty="0">
                <a:latin typeface="Roboto"/>
                <a:ea typeface="Roboto"/>
                <a:cs typeface="Roboto"/>
              </a:rPr>
              <a:t>Previously called the Formal Interview.</a:t>
            </a:r>
          </a:p>
          <a:p>
            <a:pPr marL="800100" lvl="1" indent="-342900">
              <a:spcAft>
                <a:spcPct val="0"/>
              </a:spcAft>
              <a:buClr>
                <a:srgbClr val="000000"/>
              </a:buClr>
              <a:buFont typeface="Courier New" pitchFamily="34" charset="0"/>
              <a:buChar char="o"/>
            </a:pPr>
            <a:r>
              <a:rPr lang="en-US" sz="1800" dirty="0">
                <a:latin typeface="Roboto"/>
                <a:ea typeface="Roboto"/>
                <a:cs typeface="Roboto"/>
              </a:rPr>
              <a:t>The format has not changed from past seasons.</a:t>
            </a:r>
          </a:p>
          <a:p>
            <a:pPr marL="800100" lvl="1" indent="-342900">
              <a:spcAft>
                <a:spcPct val="0"/>
              </a:spcAft>
              <a:buClr>
                <a:srgbClr val="000000"/>
              </a:buClr>
              <a:buFont typeface="Courier New" pitchFamily="34" charset="0"/>
              <a:buChar char="o"/>
            </a:pPr>
            <a:r>
              <a:rPr lang="en-US" sz="1800" b="1" dirty="0">
                <a:solidFill>
                  <a:srgbClr val="00B0F0"/>
                </a:solidFill>
                <a:latin typeface="Roboto"/>
                <a:ea typeface="Roboto"/>
                <a:cs typeface="Roboto"/>
              </a:rPr>
              <a:t>UPDATE</a:t>
            </a:r>
            <a:r>
              <a:rPr lang="en-US" sz="1800" dirty="0">
                <a:latin typeface="Roboto"/>
                <a:ea typeface="Roboto"/>
                <a:cs typeface="Roboto"/>
              </a:rPr>
              <a:t>: A210 – No photos or audio/video recordings allowed.</a:t>
            </a:r>
          </a:p>
          <a:p>
            <a:pPr marL="1485900" lvl="2">
              <a:spcAft>
                <a:spcPct val="0"/>
              </a:spcAft>
              <a:buClr>
                <a:srgbClr val="000000"/>
              </a:buClr>
              <a:buFont typeface="Wingdings" pitchFamily="34" charset="0"/>
              <a:buChar char="§"/>
            </a:pPr>
            <a:r>
              <a:rPr lang="en-US" sz="1600" dirty="0">
                <a:latin typeface="Roboto"/>
                <a:ea typeface="Roboto"/>
                <a:cs typeface="Roboto"/>
              </a:rPr>
              <a:t>This applies to everyone – teams and volunteers</a:t>
            </a:r>
            <a:endParaRPr lang="en-US" sz="1600">
              <a:cs typeface="Roboto"/>
            </a:endParaRPr>
          </a:p>
        </p:txBody>
      </p:sp>
    </p:spTree>
    <p:extLst>
      <p:ext uri="{BB962C8B-B14F-4D97-AF65-F5344CB8AC3E}">
        <p14:creationId xmlns:p14="http://schemas.microsoft.com/office/powerpoint/2010/main" val="4208410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3B5594-117A-E57E-1564-571155FFA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B33E7-98DB-D54B-CEC6-47A5D34BAA57}"/>
              </a:ext>
            </a:extLst>
          </p:cNvPr>
          <p:cNvSpPr>
            <a:spLocks noGrp="1" noChangeAspect="1"/>
          </p:cNvSpPr>
          <p:nvPr>
            <p:ph type="title"/>
          </p:nvPr>
        </p:nvSpPr>
        <p:spPr/>
        <p:txBody>
          <a:bodyPr/>
          <a:lstStyle/>
          <a:p>
            <a:r>
              <a:rPr lang="en-US">
                <a:latin typeface="Roboto"/>
                <a:ea typeface="Roboto"/>
                <a:cs typeface="Roboto"/>
              </a:rPr>
              <a:t>Important Judging Changes for This Season</a:t>
            </a:r>
            <a:endParaRPr lang="en-US">
              <a:cs typeface="Roboto"/>
            </a:endParaRPr>
          </a:p>
        </p:txBody>
      </p:sp>
      <p:sp>
        <p:nvSpPr>
          <p:cNvPr id="3" name="Content Placeholder 2">
            <a:extLst>
              <a:ext uri="{FF2B5EF4-FFF2-40B4-BE49-F238E27FC236}">
                <a16:creationId xmlns:a16="http://schemas.microsoft.com/office/drawing/2014/main" id="{D48CD317-650E-273C-0470-781C441957BD}"/>
              </a:ext>
            </a:extLst>
          </p:cNvPr>
          <p:cNvSpPr>
            <a:spLocks noGrp="1" noChangeAspect="1"/>
          </p:cNvSpPr>
          <p:nvPr>
            <p:ph idx="1"/>
          </p:nvPr>
        </p:nvSpPr>
        <p:spPr/>
        <p:txBody>
          <a:bodyPr vert="horz" lIns="91440" tIns="45720" rIns="91440" bIns="45720" rtlCol="0" anchor="t">
            <a:noAutofit/>
          </a:bodyPr>
          <a:lstStyle/>
          <a:p>
            <a:pPr marL="342900" indent="-342900">
              <a:spcAft>
                <a:spcPct val="0"/>
              </a:spcAft>
              <a:buFont typeface="Arial,Sans-Serif" pitchFamily="34" charset="0"/>
              <a:buChar char="•"/>
            </a:pPr>
            <a:r>
              <a:rPr lang="en-US" sz="1800" dirty="0">
                <a:latin typeface="Roboto"/>
                <a:ea typeface="Roboto"/>
                <a:cs typeface="Roboto"/>
              </a:rPr>
              <a:t>Awards</a:t>
            </a:r>
          </a:p>
          <a:p>
            <a:pPr marL="800100" lvl="1" indent="-342900">
              <a:spcAft>
                <a:spcPct val="0"/>
              </a:spcAft>
              <a:buClr>
                <a:srgbClr val="000000"/>
              </a:buClr>
              <a:buFont typeface="Courier New,monospace" pitchFamily="34" charset="0"/>
              <a:buChar char="o"/>
            </a:pPr>
            <a:r>
              <a:rPr lang="en-US" sz="1800" dirty="0">
                <a:latin typeface="Roboto"/>
                <a:ea typeface="Roboto"/>
                <a:cs typeface="Roboto"/>
              </a:rPr>
              <a:t>The Motivate Award has been retired.</a:t>
            </a:r>
            <a:endParaRPr lang="en-US" sz="1800">
              <a:cs typeface="Roboto"/>
            </a:endParaRPr>
          </a:p>
          <a:p>
            <a:pPr marL="800100" lvl="1" indent="-342900">
              <a:spcAft>
                <a:spcPct val="0"/>
              </a:spcAft>
              <a:buClr>
                <a:srgbClr val="000000"/>
              </a:buClr>
              <a:buFont typeface="Courier New,monospace" pitchFamily="34" charset="0"/>
              <a:buChar char="o"/>
            </a:pPr>
            <a:r>
              <a:rPr lang="en-US" sz="1800" b="1" dirty="0">
                <a:solidFill>
                  <a:srgbClr val="FF0000"/>
                </a:solidFill>
                <a:latin typeface="Roboto"/>
                <a:ea typeface="Roboto"/>
                <a:cs typeface="Roboto"/>
              </a:rPr>
              <a:t>NEW</a:t>
            </a:r>
            <a:r>
              <a:rPr lang="en-US" sz="1800" dirty="0">
                <a:latin typeface="Roboto"/>
                <a:ea typeface="Roboto"/>
                <a:cs typeface="Roboto"/>
              </a:rPr>
              <a:t>: Added two new awards to the Team Attribute category.</a:t>
            </a:r>
            <a:endParaRPr lang="en-US" sz="1800">
              <a:cs typeface="Roboto"/>
            </a:endParaRPr>
          </a:p>
          <a:p>
            <a:pPr marL="1485900" lvl="2">
              <a:spcAft>
                <a:spcPct val="0"/>
              </a:spcAft>
              <a:buClr>
                <a:srgbClr val="000000"/>
              </a:buClr>
              <a:buFont typeface="Wingdings" pitchFamily="34" charset="0"/>
              <a:buChar char="§"/>
            </a:pPr>
            <a:r>
              <a:rPr lang="en-US" sz="1400" dirty="0">
                <a:latin typeface="Roboto"/>
                <a:ea typeface="Roboto"/>
                <a:cs typeface="Roboto"/>
              </a:rPr>
              <a:t>Reach – Celebrates efforts to introduce new people to </a:t>
            </a:r>
            <a:r>
              <a:rPr lang="en-US" sz="1400" i="1" dirty="0">
                <a:latin typeface="Roboto"/>
                <a:ea typeface="Roboto"/>
                <a:cs typeface="Roboto"/>
              </a:rPr>
              <a:t>FIRST</a:t>
            </a:r>
            <a:endParaRPr lang="en-US" sz="1400">
              <a:cs typeface="Roboto"/>
            </a:endParaRPr>
          </a:p>
          <a:p>
            <a:pPr marL="1485900" lvl="2">
              <a:spcAft>
                <a:spcPct val="0"/>
              </a:spcAft>
              <a:buClr>
                <a:srgbClr val="000000"/>
              </a:buClr>
              <a:buFont typeface="Wingdings" pitchFamily="34" charset="0"/>
              <a:buChar char="§"/>
            </a:pPr>
            <a:r>
              <a:rPr lang="en-US" sz="1400" dirty="0">
                <a:latin typeface="Roboto"/>
                <a:ea typeface="Roboto"/>
                <a:cs typeface="Roboto"/>
              </a:rPr>
              <a:t>Sustain – Looking at long-term success of a team</a:t>
            </a:r>
            <a:endParaRPr lang="en-US" sz="1400">
              <a:cs typeface="Roboto"/>
            </a:endParaRPr>
          </a:p>
          <a:p>
            <a:pPr marL="800100" lvl="1" indent="-342900">
              <a:spcAft>
                <a:spcPct val="0"/>
              </a:spcAft>
              <a:buClr>
                <a:srgbClr val="000000"/>
              </a:buClr>
              <a:buFont typeface="Courier New,monospace" pitchFamily="34" charset="0"/>
              <a:buChar char="o"/>
            </a:pPr>
            <a:r>
              <a:rPr lang="en-US" sz="1800" b="1" dirty="0">
                <a:solidFill>
                  <a:srgbClr val="00B0F0"/>
                </a:solidFill>
                <a:latin typeface="Roboto"/>
                <a:ea typeface="Roboto"/>
                <a:cs typeface="Roboto"/>
              </a:rPr>
              <a:t>UPDATED</a:t>
            </a:r>
            <a:r>
              <a:rPr lang="en-US" sz="1800" dirty="0">
                <a:latin typeface="Roboto"/>
                <a:ea typeface="Roboto"/>
                <a:cs typeface="Roboto"/>
              </a:rPr>
              <a:t>: The Judges' Choice Award is an advancing award. </a:t>
            </a:r>
            <a:endParaRPr lang="en-US" sz="1800" b="1">
              <a:latin typeface="Roboto"/>
              <a:ea typeface="Roboto"/>
              <a:cs typeface="Roboto"/>
            </a:endParaRPr>
          </a:p>
          <a:p>
            <a:pPr marL="800100" lvl="1" indent="-342900">
              <a:spcAft>
                <a:spcPct val="0"/>
              </a:spcAft>
              <a:buClr>
                <a:srgbClr val="000000"/>
              </a:buClr>
              <a:buFont typeface="Courier New,monospace" pitchFamily="34" charset="0"/>
              <a:buChar char="o"/>
            </a:pPr>
            <a:r>
              <a:rPr lang="en-US" sz="1800" dirty="0">
                <a:latin typeface="Roboto"/>
                <a:ea typeface="Roboto"/>
                <a:cs typeface="Roboto"/>
              </a:rPr>
              <a:t>It is a good idea to review the criteria for each award. While most items are unchanged, some have been reworded.</a:t>
            </a:r>
            <a:endParaRPr lang="en-US" sz="1800">
              <a:cs typeface="Roboto"/>
            </a:endParaRPr>
          </a:p>
        </p:txBody>
      </p:sp>
    </p:spTree>
    <p:extLst>
      <p:ext uri="{BB962C8B-B14F-4D97-AF65-F5344CB8AC3E}">
        <p14:creationId xmlns:p14="http://schemas.microsoft.com/office/powerpoint/2010/main" val="827099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B07B860-FE5C-6FD2-59DB-5D94276C3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7A5BFB-37C7-F4DD-5BAA-68600458CC7A}"/>
              </a:ext>
            </a:extLst>
          </p:cNvPr>
          <p:cNvSpPr>
            <a:spLocks noGrp="1" noChangeAspect="1"/>
          </p:cNvSpPr>
          <p:nvPr>
            <p:ph type="title"/>
          </p:nvPr>
        </p:nvSpPr>
        <p:spPr/>
        <p:txBody>
          <a:bodyPr/>
          <a:lstStyle/>
          <a:p>
            <a:r>
              <a:rPr lang="en-US">
                <a:latin typeface="Roboto"/>
                <a:ea typeface="Roboto"/>
                <a:cs typeface="Roboto"/>
              </a:rPr>
              <a:t>Important Judging Changes for This Season</a:t>
            </a:r>
            <a:endParaRPr lang="en-US">
              <a:cs typeface="Roboto"/>
            </a:endParaRPr>
          </a:p>
        </p:txBody>
      </p:sp>
      <p:sp>
        <p:nvSpPr>
          <p:cNvPr id="3" name="Content Placeholder 2">
            <a:extLst>
              <a:ext uri="{FF2B5EF4-FFF2-40B4-BE49-F238E27FC236}">
                <a16:creationId xmlns:a16="http://schemas.microsoft.com/office/drawing/2014/main" id="{AD4EDC38-3C5D-8EC3-8BD4-BBF947C3FFD1}"/>
              </a:ext>
            </a:extLst>
          </p:cNvPr>
          <p:cNvSpPr>
            <a:spLocks noGrp="1" noChangeAspect="1"/>
          </p:cNvSpPr>
          <p:nvPr>
            <p:ph idx="1"/>
          </p:nvPr>
        </p:nvSpPr>
        <p:spPr/>
        <p:txBody>
          <a:bodyPr vert="horz" lIns="91440" tIns="45720" rIns="91440" bIns="45720" rtlCol="0" anchor="t">
            <a:noAutofit/>
          </a:bodyPr>
          <a:lstStyle/>
          <a:p>
            <a:pPr marL="342900" indent="-342900">
              <a:spcAft>
                <a:spcPct val="0"/>
              </a:spcAft>
              <a:buFont typeface="Arial,Sans-Serif" pitchFamily="34" charset="0"/>
              <a:buChar char="•"/>
            </a:pPr>
            <a:r>
              <a:rPr lang="en-US" sz="1800" dirty="0">
                <a:latin typeface="Roboto"/>
                <a:ea typeface="Roboto"/>
                <a:cs typeface="Roboto"/>
              </a:rPr>
              <a:t>PORTFOLIO</a:t>
            </a:r>
            <a:endParaRPr lang="en-US" sz="1800"/>
          </a:p>
          <a:p>
            <a:pPr marL="800100" lvl="1" indent="-342900">
              <a:spcAft>
                <a:spcPct val="0"/>
              </a:spcAft>
              <a:buClr>
                <a:srgbClr val="000000"/>
              </a:buClr>
              <a:buFont typeface="Courier New,monospace" pitchFamily="34" charset="0"/>
              <a:buChar char="o"/>
            </a:pPr>
            <a:r>
              <a:rPr lang="en-US" sz="1800" b="1" dirty="0">
                <a:solidFill>
                  <a:srgbClr val="00B0F0"/>
                </a:solidFill>
                <a:latin typeface="Roboto"/>
                <a:ea typeface="Roboto"/>
                <a:cs typeface="Roboto"/>
              </a:rPr>
              <a:t>UPDATED: </a:t>
            </a:r>
            <a:r>
              <a:rPr lang="en-US" sz="1800" dirty="0">
                <a:latin typeface="Roboto"/>
                <a:ea typeface="Roboto"/>
                <a:cs typeface="Roboto"/>
              </a:rPr>
              <a:t>A201-C: Each page must be 8.5 x 11 inches (or A4).</a:t>
            </a:r>
          </a:p>
          <a:p>
            <a:pPr lvl="1" indent="0">
              <a:spcAft>
                <a:spcPct val="0"/>
              </a:spcAft>
              <a:buClr>
                <a:srgbClr val="000000"/>
              </a:buClr>
              <a:buNone/>
            </a:pPr>
            <a:r>
              <a:rPr lang="en-US" sz="1800" dirty="0">
                <a:solidFill>
                  <a:srgbClr val="000000"/>
                </a:solidFill>
                <a:latin typeface="Roboto"/>
                <a:ea typeface="Roboto"/>
                <a:cs typeface="Roboto"/>
              </a:rPr>
              <a:t>   [Teams may use 11 x 17-inch paper (or A3) and fold it in half.]</a:t>
            </a:r>
          </a:p>
          <a:p>
            <a:pPr marL="800100" lvl="1" indent="-342900">
              <a:spcAft>
                <a:spcPct val="0"/>
              </a:spcAft>
              <a:buClr>
                <a:srgbClr val="000000"/>
              </a:buClr>
              <a:buFont typeface="Courier New,monospace" pitchFamily="34" charset="0"/>
              <a:buChar char="o"/>
            </a:pPr>
            <a:r>
              <a:rPr lang="en-US" sz="1800" b="1" dirty="0">
                <a:solidFill>
                  <a:srgbClr val="00B0F0"/>
                </a:solidFill>
                <a:latin typeface="Roboto"/>
                <a:ea typeface="Roboto"/>
                <a:cs typeface="Roboto"/>
              </a:rPr>
              <a:t>UPDATED</a:t>
            </a:r>
            <a:r>
              <a:rPr lang="en-US" sz="1800" dirty="0">
                <a:solidFill>
                  <a:srgbClr val="000000"/>
                </a:solidFill>
                <a:latin typeface="Roboto"/>
                <a:ea typeface="Roboto"/>
                <a:cs typeface="Roboto"/>
              </a:rPr>
              <a:t>: A201-E</a:t>
            </a:r>
            <a:r>
              <a:rPr lang="en-US" sz="1800" dirty="0">
                <a:latin typeface="Roboto"/>
                <a:ea typeface="Roboto"/>
                <a:cs typeface="Roboto"/>
              </a:rPr>
              <a:t>: May include content from Jan 1, 2025 or later.</a:t>
            </a:r>
            <a:endParaRPr lang="en-US"/>
          </a:p>
          <a:p>
            <a:pPr>
              <a:spcAft>
                <a:spcPct val="0"/>
              </a:spcAft>
            </a:pPr>
            <a:endParaRPr lang="en-US" sz="1800" dirty="0">
              <a:latin typeface="Roboto"/>
              <a:ea typeface="Roboto"/>
              <a:cs typeface="Roboto"/>
            </a:endParaRPr>
          </a:p>
          <a:p>
            <a:pPr marL="342900" indent="-342900">
              <a:spcAft>
                <a:spcPct val="0"/>
              </a:spcAft>
              <a:buFont typeface="Arial" pitchFamily="34" charset="0"/>
              <a:buChar char="•"/>
            </a:pPr>
            <a:r>
              <a:rPr lang="en-US" sz="1800" b="1" dirty="0">
                <a:solidFill>
                  <a:srgbClr val="FF0000"/>
                </a:solidFill>
                <a:latin typeface="Roboto"/>
                <a:ea typeface="Roboto"/>
                <a:cs typeface="Roboto"/>
              </a:rPr>
              <a:t>NEW</a:t>
            </a:r>
            <a:r>
              <a:rPr lang="en-US" sz="1800" dirty="0">
                <a:latin typeface="Roboto"/>
                <a:ea typeface="Roboto"/>
                <a:cs typeface="Roboto"/>
              </a:rPr>
              <a:t>: Section 6.1.4 - Outreach and Impact by Numbers</a:t>
            </a:r>
          </a:p>
          <a:p>
            <a:pPr marL="800100" lvl="1" indent="-342900">
              <a:spcAft>
                <a:spcPct val="0"/>
              </a:spcAft>
              <a:buClr>
                <a:srgbClr val="000000"/>
              </a:buClr>
              <a:buFont typeface="Courier New,monospace" pitchFamily="34" charset="0"/>
              <a:buChar char="o"/>
            </a:pPr>
            <a:r>
              <a:rPr lang="en-US" sz="1800" dirty="0">
                <a:latin typeface="Roboto"/>
                <a:ea typeface="Roboto"/>
                <a:cs typeface="Roboto"/>
              </a:rPr>
              <a:t>Added guidance to state that "sustained outreach to be of higher quality than occasional or one-off outreach".</a:t>
            </a:r>
            <a:endParaRPr lang="en-US" sz="1800">
              <a:cs typeface="Roboto"/>
            </a:endParaRPr>
          </a:p>
          <a:p>
            <a:pPr marL="800100" lvl="1" indent="-342900">
              <a:spcAft>
                <a:spcPct val="0"/>
              </a:spcAft>
              <a:buClr>
                <a:srgbClr val="000000"/>
              </a:buClr>
              <a:buFont typeface="Courier New,monospace" pitchFamily="34" charset="0"/>
              <a:buChar char="o"/>
            </a:pPr>
            <a:r>
              <a:rPr lang="en-US" sz="1800" dirty="0">
                <a:latin typeface="Roboto"/>
                <a:ea typeface="Roboto"/>
                <a:cs typeface="Roboto"/>
              </a:rPr>
              <a:t>Evaluate teams against the award criteria using terms in the </a:t>
            </a:r>
            <a:r>
              <a:rPr lang="en-US" sz="1800" dirty="0">
                <a:latin typeface="Roboto"/>
                <a:ea typeface="Roboto"/>
                <a:cs typeface="Roboto"/>
                <a:hlinkClick r:id="rId3"/>
              </a:rPr>
              <a:t>Outreach Terms and Definitions Document</a:t>
            </a:r>
            <a:endParaRPr lang="en-US" sz="1800">
              <a:cs typeface="Roboto"/>
            </a:endParaRPr>
          </a:p>
        </p:txBody>
      </p:sp>
    </p:spTree>
    <p:extLst>
      <p:ext uri="{BB962C8B-B14F-4D97-AF65-F5344CB8AC3E}">
        <p14:creationId xmlns:p14="http://schemas.microsoft.com/office/powerpoint/2010/main" val="93999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B9C-F006-704E-91E6-CF2B984FE19D}"/>
              </a:ext>
            </a:extLst>
          </p:cNvPr>
          <p:cNvSpPr>
            <a:spLocks noGrp="1" noChangeAspect="1"/>
          </p:cNvSpPr>
          <p:nvPr>
            <p:ph type="ctrTitle"/>
          </p:nvPr>
        </p:nvSpPr>
        <p:spPr/>
        <p:txBody>
          <a:bodyPr/>
          <a:lstStyle/>
          <a:p>
            <a:r>
              <a:rPr lang="en-US" sz="4800">
                <a:latin typeface="Roboto"/>
                <a:ea typeface="Roboto"/>
                <a:cs typeface="Roboto"/>
              </a:rPr>
              <a:t>Judge Orientation</a:t>
            </a:r>
          </a:p>
        </p:txBody>
      </p:sp>
      <p:sp>
        <p:nvSpPr>
          <p:cNvPr id="3" name="Subtitle 2">
            <a:extLst>
              <a:ext uri="{FF2B5EF4-FFF2-40B4-BE49-F238E27FC236}">
                <a16:creationId xmlns:a16="http://schemas.microsoft.com/office/drawing/2014/main" id="{EE21AAC1-F444-214E-BC50-75A63C237E24}"/>
              </a:ext>
            </a:extLst>
          </p:cNvPr>
          <p:cNvSpPr>
            <a:spLocks noGrp="1" noChangeAspect="1"/>
          </p:cNvSpPr>
          <p:nvPr>
            <p:ph type="subTitle" idx="1"/>
          </p:nvPr>
        </p:nvSpPr>
        <p:spPr>
          <a:xfrm>
            <a:off x="344558" y="1934582"/>
            <a:ext cx="8460776" cy="360367"/>
          </a:xfrm>
        </p:spPr>
        <p:txBody>
          <a:bodyPr/>
          <a:lstStyle/>
          <a:p>
            <a:r>
              <a:rPr lang="en-US"/>
              <a:t>Click to add subtitle</a:t>
            </a:r>
          </a:p>
        </p:txBody>
      </p:sp>
    </p:spTree>
    <p:extLst>
      <p:ext uri="{BB962C8B-B14F-4D97-AF65-F5344CB8AC3E}">
        <p14:creationId xmlns:p14="http://schemas.microsoft.com/office/powerpoint/2010/main" val="3353433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B48EBD-1D87-FD45-4C66-FE7A07144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520B2-2054-D5CF-C4C9-FCA4DFEFADFA}"/>
              </a:ext>
            </a:extLst>
          </p:cNvPr>
          <p:cNvSpPr>
            <a:spLocks noGrp="1" noChangeAspect="1"/>
          </p:cNvSpPr>
          <p:nvPr>
            <p:ph type="title"/>
          </p:nvPr>
        </p:nvSpPr>
        <p:spPr/>
        <p:txBody>
          <a:bodyPr/>
          <a:lstStyle/>
          <a:p>
            <a:r>
              <a:rPr lang="en-US">
                <a:latin typeface="Roboto"/>
                <a:ea typeface="Roboto"/>
                <a:cs typeface="Roboto"/>
              </a:rPr>
              <a:t>Important Judging Changes for This Season</a:t>
            </a:r>
            <a:endParaRPr lang="en-US">
              <a:cs typeface="Roboto"/>
            </a:endParaRPr>
          </a:p>
        </p:txBody>
      </p:sp>
      <p:sp>
        <p:nvSpPr>
          <p:cNvPr id="3" name="Content Placeholder 2">
            <a:extLst>
              <a:ext uri="{FF2B5EF4-FFF2-40B4-BE49-F238E27FC236}">
                <a16:creationId xmlns:a16="http://schemas.microsoft.com/office/drawing/2014/main" id="{8FB9C824-D7FA-74EE-1FC9-97DEA7480709}"/>
              </a:ext>
            </a:extLst>
          </p:cNvPr>
          <p:cNvSpPr>
            <a:spLocks noGrp="1" noChangeAspect="1"/>
          </p:cNvSpPr>
          <p:nvPr>
            <p:ph idx="1"/>
          </p:nvPr>
        </p:nvSpPr>
        <p:spPr/>
        <p:txBody>
          <a:bodyPr vert="horz" lIns="91440" tIns="45720" rIns="91440" bIns="45720" rtlCol="0" anchor="t">
            <a:noAutofit/>
          </a:bodyPr>
          <a:lstStyle/>
          <a:p>
            <a:pPr marL="342900" indent="-342900">
              <a:spcAft>
                <a:spcPct val="0"/>
              </a:spcAft>
              <a:buFont typeface="Arial,Sans-Serif" pitchFamily="34" charset="0"/>
              <a:buChar char="•"/>
            </a:pPr>
            <a:r>
              <a:rPr lang="en-US" sz="1800" dirty="0">
                <a:latin typeface="Roboto"/>
                <a:ea typeface="Roboto"/>
                <a:cs typeface="Roboto"/>
              </a:rPr>
              <a:t>Final Deliberations and Awards</a:t>
            </a:r>
            <a:endParaRPr lang="en-US" sz="1800" dirty="0">
              <a:cs typeface="Roboto"/>
            </a:endParaRPr>
          </a:p>
          <a:p>
            <a:pPr marL="800100" lvl="1" indent="-342900">
              <a:spcAft>
                <a:spcPct val="0"/>
              </a:spcAft>
              <a:buClr>
                <a:srgbClr val="000000"/>
              </a:buClr>
              <a:buFont typeface="Courier New,monospace" pitchFamily="34" charset="0"/>
              <a:buChar char="o"/>
            </a:pPr>
            <a:r>
              <a:rPr lang="en-US" sz="1800" b="1" dirty="0">
                <a:solidFill>
                  <a:srgbClr val="FF0000"/>
                </a:solidFill>
                <a:latin typeface="Roboto"/>
                <a:ea typeface="Roboto"/>
                <a:cs typeface="Roboto"/>
              </a:rPr>
              <a:t>NEW</a:t>
            </a:r>
            <a:r>
              <a:rPr lang="en-US" sz="1800" dirty="0">
                <a:solidFill>
                  <a:srgbClr val="000000"/>
                </a:solidFill>
                <a:latin typeface="Roboto"/>
                <a:ea typeface="Roboto"/>
                <a:cs typeface="Roboto"/>
              </a:rPr>
              <a:t>: Added updated guidance in the "</a:t>
            </a:r>
            <a:r>
              <a:rPr lang="en-US" sz="1800" dirty="0">
                <a:solidFill>
                  <a:srgbClr val="00B0F0"/>
                </a:solidFill>
                <a:latin typeface="Roboto"/>
                <a:ea typeface="Roboto"/>
                <a:cs typeface="Roboto"/>
                <a:hlinkClick r:id="rId3"/>
              </a:rPr>
              <a:t>Judging Process Guide</a:t>
            </a:r>
            <a:r>
              <a:rPr lang="en-US" sz="1800" dirty="0">
                <a:solidFill>
                  <a:srgbClr val="000000"/>
                </a:solidFill>
                <a:latin typeface="Roboto"/>
                <a:ea typeface="Roboto"/>
                <a:cs typeface="Roboto"/>
              </a:rPr>
              <a:t>"</a:t>
            </a:r>
            <a:endParaRPr lang="en-US" sz="1800" b="1" dirty="0">
              <a:solidFill>
                <a:srgbClr val="00B0F0"/>
              </a:solidFill>
              <a:latin typeface="Roboto"/>
              <a:ea typeface="Roboto"/>
              <a:cs typeface="Roboto"/>
            </a:endParaRPr>
          </a:p>
          <a:p>
            <a:pPr marL="800100" lvl="1" indent="-342900">
              <a:spcAft>
                <a:spcPct val="0"/>
              </a:spcAft>
              <a:buClr>
                <a:srgbClr val="000000"/>
              </a:buClr>
              <a:buFont typeface="Courier New,monospace" pitchFamily="34" charset="0"/>
              <a:buChar char="o"/>
            </a:pPr>
            <a:r>
              <a:rPr lang="en-US" sz="1800" b="1" dirty="0">
                <a:solidFill>
                  <a:srgbClr val="00B0F0"/>
                </a:solidFill>
                <a:latin typeface="Roboto"/>
                <a:ea typeface="Roboto"/>
                <a:cs typeface="Roboto"/>
              </a:rPr>
              <a:t>UPDATED</a:t>
            </a:r>
            <a:r>
              <a:rPr lang="en-US" sz="1800" b="1" dirty="0">
                <a:solidFill>
                  <a:srgbClr val="000000"/>
                </a:solidFill>
                <a:latin typeface="Roboto"/>
                <a:ea typeface="Roboto"/>
                <a:cs typeface="Roboto"/>
              </a:rPr>
              <a:t>: </a:t>
            </a:r>
            <a:r>
              <a:rPr lang="en-US" sz="1800" dirty="0">
                <a:solidFill>
                  <a:srgbClr val="000000"/>
                </a:solidFill>
                <a:latin typeface="Roboto"/>
                <a:ea typeface="Roboto"/>
                <a:cs typeface="Roboto"/>
              </a:rPr>
              <a:t>The advancement model has been updated under </a:t>
            </a:r>
            <a:r>
              <a:rPr lang="en-US" sz="1800" dirty="0">
                <a:solidFill>
                  <a:srgbClr val="000000"/>
                </a:solidFill>
                <a:latin typeface="Roboto"/>
                <a:ea typeface="Roboto"/>
                <a:cs typeface="Roboto"/>
                <a:hlinkClick r:id="rId4"/>
              </a:rPr>
              <a:t>Section 4</a:t>
            </a:r>
            <a:r>
              <a:rPr lang="en-US" sz="1800" dirty="0">
                <a:solidFill>
                  <a:srgbClr val="000000"/>
                </a:solidFill>
                <a:latin typeface="Roboto"/>
                <a:ea typeface="Roboto"/>
                <a:cs typeface="Roboto"/>
              </a:rPr>
              <a:t> of the Competition Manual.</a:t>
            </a:r>
            <a:endParaRPr lang="en-US" sz="1800" dirty="0"/>
          </a:p>
          <a:p>
            <a:pPr marL="1485900" lvl="2">
              <a:spcAft>
                <a:spcPct val="0"/>
              </a:spcAft>
              <a:buClr>
                <a:srgbClr val="000000"/>
              </a:buClr>
              <a:buFont typeface="Wingdings" pitchFamily="34" charset="0"/>
              <a:buChar char="§"/>
            </a:pPr>
            <a:r>
              <a:rPr lang="en-US" sz="1400" dirty="0">
                <a:latin typeface="Roboto"/>
                <a:ea typeface="Roboto"/>
                <a:cs typeface="Roboto"/>
              </a:rPr>
              <a:t>There is no longer an "Order of Advancement" using awards</a:t>
            </a:r>
          </a:p>
          <a:p>
            <a:pPr marL="1485900" lvl="2">
              <a:spcAft>
                <a:spcPct val="0"/>
              </a:spcAft>
              <a:buClr>
                <a:srgbClr val="000000"/>
              </a:buClr>
              <a:buFont typeface="Wingdings" pitchFamily="34" charset="0"/>
              <a:buChar char="§"/>
            </a:pPr>
            <a:r>
              <a:rPr lang="en-US" sz="1400" dirty="0">
                <a:latin typeface="Roboto"/>
                <a:ea typeface="Roboto"/>
                <a:cs typeface="Roboto"/>
              </a:rPr>
              <a:t>After awarding all Inspire positions, Judge Advisors will have to facilitate discussions to award all the 1st place slots (</a:t>
            </a:r>
            <a:r>
              <a:rPr lang="en-US" sz="1400" b="1" dirty="0">
                <a:latin typeface="Roboto"/>
                <a:ea typeface="Roboto"/>
                <a:cs typeface="Roboto"/>
              </a:rPr>
              <a:t>including Judges' Choice Award</a:t>
            </a:r>
            <a:r>
              <a:rPr lang="en-US" sz="1400" dirty="0">
                <a:latin typeface="Roboto"/>
                <a:ea typeface="Roboto"/>
                <a:cs typeface="Roboto"/>
              </a:rPr>
              <a:t>)</a:t>
            </a:r>
            <a:r>
              <a:rPr lang="en-US" sz="1400" b="1" dirty="0">
                <a:latin typeface="Roboto"/>
                <a:ea typeface="Roboto"/>
                <a:cs typeface="Roboto"/>
              </a:rPr>
              <a:t>,</a:t>
            </a:r>
            <a:r>
              <a:rPr lang="en-US" sz="1400" dirty="0">
                <a:latin typeface="Roboto"/>
                <a:ea typeface="Roboto"/>
                <a:cs typeface="Roboto"/>
              </a:rPr>
              <a:t> then the 2nd place slots, then the 3rd place slots (as needed).</a:t>
            </a:r>
            <a:endParaRPr lang="en-US" sz="1400" dirty="0"/>
          </a:p>
          <a:p>
            <a:pPr marL="1485900" lvl="2">
              <a:spcAft>
                <a:spcPct val="0"/>
              </a:spcAft>
              <a:buClr>
                <a:srgbClr val="000000"/>
              </a:buClr>
              <a:buFont typeface="Wingdings" pitchFamily="34" charset="0"/>
              <a:buChar char="§"/>
            </a:pPr>
            <a:r>
              <a:rPr lang="en-US" sz="1400" dirty="0">
                <a:latin typeface="Roboto"/>
                <a:ea typeface="Roboto"/>
                <a:cs typeface="Roboto"/>
              </a:rPr>
              <a:t>If a team is ranked as the highest-rank for two awards, the Judges will have to decide which award they deserve to win.</a:t>
            </a:r>
            <a:endParaRPr lang="en-US" sz="1400" dirty="0">
              <a:cs typeface="Roboto"/>
            </a:endParaRPr>
          </a:p>
        </p:txBody>
      </p:sp>
    </p:spTree>
    <p:extLst>
      <p:ext uri="{BB962C8B-B14F-4D97-AF65-F5344CB8AC3E}">
        <p14:creationId xmlns:p14="http://schemas.microsoft.com/office/powerpoint/2010/main" val="3480997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D068160-940C-8D27-AEA9-FBED01708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F84C1-6FE9-C706-B633-D0B001E126FB}"/>
              </a:ext>
            </a:extLst>
          </p:cNvPr>
          <p:cNvSpPr>
            <a:spLocks noGrp="1" noChangeAspect="1"/>
          </p:cNvSpPr>
          <p:nvPr>
            <p:ph type="title"/>
          </p:nvPr>
        </p:nvSpPr>
        <p:spPr/>
        <p:txBody>
          <a:bodyPr/>
          <a:lstStyle/>
          <a:p>
            <a:r>
              <a:rPr lang="en-US">
                <a:latin typeface="Roboto"/>
                <a:ea typeface="Roboto"/>
                <a:cs typeface="Roboto"/>
              </a:rPr>
              <a:t>Important Judging Changes for This Season</a:t>
            </a:r>
            <a:endParaRPr lang="en-US">
              <a:cs typeface="Roboto"/>
            </a:endParaRPr>
          </a:p>
        </p:txBody>
      </p:sp>
      <p:sp>
        <p:nvSpPr>
          <p:cNvPr id="3" name="Content Placeholder 2">
            <a:extLst>
              <a:ext uri="{FF2B5EF4-FFF2-40B4-BE49-F238E27FC236}">
                <a16:creationId xmlns:a16="http://schemas.microsoft.com/office/drawing/2014/main" id="{7667CAF9-0F12-7D37-98F7-A8D62715A5BF}"/>
              </a:ext>
            </a:extLst>
          </p:cNvPr>
          <p:cNvSpPr>
            <a:spLocks noGrp="1" noChangeAspect="1"/>
          </p:cNvSpPr>
          <p:nvPr>
            <p:ph idx="1"/>
          </p:nvPr>
        </p:nvSpPr>
        <p:spPr/>
        <p:txBody>
          <a:bodyPr vert="horz" lIns="91440" tIns="45720" rIns="91440" bIns="45720" rtlCol="0" anchor="t">
            <a:noAutofit/>
          </a:bodyPr>
          <a:lstStyle/>
          <a:p>
            <a:pPr marL="342900" indent="-342900">
              <a:spcAft>
                <a:spcPct val="0"/>
              </a:spcAft>
              <a:buFont typeface="Arial,Sans-Serif" pitchFamily="34" charset="0"/>
              <a:buChar char="•"/>
            </a:pPr>
            <a:r>
              <a:rPr lang="en-US" sz="1800" dirty="0">
                <a:latin typeface="Roboto"/>
                <a:ea typeface="Roboto"/>
                <a:cs typeface="Roboto"/>
              </a:rPr>
              <a:t>Final Deliberations and Awards (continued)</a:t>
            </a:r>
            <a:endParaRPr lang="en-US" sz="1800">
              <a:cs typeface="Roboto"/>
            </a:endParaRPr>
          </a:p>
          <a:p>
            <a:pPr marL="800100" lvl="1" indent="-342900">
              <a:spcAft>
                <a:spcPct val="0"/>
              </a:spcAft>
              <a:buClr>
                <a:srgbClr val="000000"/>
              </a:buClr>
              <a:buFont typeface="Courier New,monospace" pitchFamily="34" charset="0"/>
              <a:buChar char="o"/>
            </a:pPr>
            <a:r>
              <a:rPr lang="en-US" sz="1800" b="1" dirty="0">
                <a:solidFill>
                  <a:srgbClr val="00B0F0"/>
                </a:solidFill>
                <a:latin typeface="Roboto"/>
                <a:ea typeface="Roboto"/>
                <a:cs typeface="Roboto"/>
              </a:rPr>
              <a:t>UPDATED</a:t>
            </a:r>
            <a:r>
              <a:rPr lang="en-US" sz="1800" b="1" dirty="0">
                <a:latin typeface="Roboto"/>
                <a:ea typeface="Roboto"/>
                <a:cs typeface="Roboto"/>
              </a:rPr>
              <a:t>:</a:t>
            </a:r>
            <a:r>
              <a:rPr lang="en-US" sz="1800" dirty="0">
                <a:latin typeface="Roboto"/>
                <a:ea typeface="Roboto"/>
                <a:cs typeface="Roboto"/>
              </a:rPr>
              <a:t> A214: Teams are only eligible to win 1st place Inspire Award at one Qualifying or League Tournament</a:t>
            </a:r>
          </a:p>
          <a:p>
            <a:pPr marL="1485900" lvl="2">
              <a:spcAft>
                <a:spcPct val="0"/>
              </a:spcAft>
              <a:buClr>
                <a:srgbClr val="000000"/>
              </a:buClr>
              <a:buFont typeface="Wingdings"/>
              <a:buChar char="§"/>
            </a:pPr>
            <a:r>
              <a:rPr lang="en-US" sz="1400" dirty="0">
                <a:solidFill>
                  <a:srgbClr val="000000"/>
                </a:solidFill>
                <a:latin typeface="Roboto"/>
                <a:ea typeface="Roboto"/>
                <a:cs typeface="Roboto"/>
              </a:rPr>
              <a:t>Does not apply to Super QTs or Regional Championships.</a:t>
            </a:r>
          </a:p>
          <a:p>
            <a:pPr marL="800100" lvl="1" indent="-342900">
              <a:spcAft>
                <a:spcPct val="0"/>
              </a:spcAft>
              <a:buClr>
                <a:srgbClr val="000000"/>
              </a:buClr>
              <a:buFont typeface="Courier New,monospace"/>
              <a:buChar char="o"/>
            </a:pPr>
            <a:r>
              <a:rPr lang="en-US" sz="1800" b="1" dirty="0">
                <a:solidFill>
                  <a:srgbClr val="FF0000"/>
                </a:solidFill>
                <a:latin typeface="Roboto"/>
                <a:ea typeface="Roboto"/>
                <a:cs typeface="Roboto"/>
              </a:rPr>
              <a:t>NEW</a:t>
            </a:r>
            <a:r>
              <a:rPr lang="en-US" sz="1800" dirty="0">
                <a:solidFill>
                  <a:srgbClr val="000000"/>
                </a:solidFill>
                <a:latin typeface="Roboto"/>
                <a:ea typeface="Roboto"/>
                <a:cs typeface="Roboto"/>
              </a:rPr>
              <a:t>: A215: Teams can only be named as a winner or finalist for </a:t>
            </a:r>
            <a:r>
              <a:rPr lang="en-US" sz="1800" b="1" dirty="0">
                <a:solidFill>
                  <a:srgbClr val="000000"/>
                </a:solidFill>
                <a:latin typeface="Roboto"/>
                <a:ea typeface="Roboto"/>
                <a:cs typeface="Roboto"/>
              </a:rPr>
              <a:t>one</a:t>
            </a:r>
            <a:r>
              <a:rPr lang="en-US" sz="1800" dirty="0">
                <a:solidFill>
                  <a:srgbClr val="000000"/>
                </a:solidFill>
                <a:latin typeface="Roboto"/>
                <a:ea typeface="Roboto"/>
                <a:cs typeface="Roboto"/>
              </a:rPr>
              <a:t> judged award.</a:t>
            </a:r>
            <a:endParaRPr lang="en-US" sz="1800"/>
          </a:p>
          <a:p>
            <a:pPr marL="1485900" lvl="2">
              <a:spcAft>
                <a:spcPct val="0"/>
              </a:spcAft>
              <a:buClr>
                <a:srgbClr val="000000"/>
              </a:buClr>
              <a:buFont typeface="Wingdings"/>
              <a:buChar char="§"/>
            </a:pPr>
            <a:r>
              <a:rPr lang="en-US" sz="1400" dirty="0">
                <a:solidFill>
                  <a:srgbClr val="000000"/>
                </a:solidFill>
                <a:latin typeface="Roboto"/>
                <a:ea typeface="Roboto"/>
                <a:cs typeface="Roboto"/>
              </a:rPr>
              <a:t>Same guidance as last season but is now a Section 6 rule.</a:t>
            </a:r>
          </a:p>
          <a:p>
            <a:pPr marL="1485900" lvl="2">
              <a:spcAft>
                <a:spcPct val="0"/>
              </a:spcAft>
              <a:buClr>
                <a:srgbClr val="000000"/>
              </a:buClr>
              <a:buFont typeface="Wingdings"/>
              <a:buChar char="§"/>
            </a:pPr>
            <a:endParaRPr lang="en-US" sz="1600" dirty="0">
              <a:cs typeface="Roboto"/>
            </a:endParaRPr>
          </a:p>
          <a:p>
            <a:pPr marL="800100" lvl="1" indent="-228600">
              <a:spcAft>
                <a:spcPct val="0"/>
              </a:spcAft>
              <a:buClr>
                <a:srgbClr val="000000"/>
              </a:buClr>
              <a:buFont typeface="Courier New,monospace"/>
              <a:buChar char="o"/>
            </a:pPr>
            <a:r>
              <a:rPr lang="en-US" b="1" dirty="0">
                <a:solidFill>
                  <a:srgbClr val="00B0F0"/>
                </a:solidFill>
                <a:latin typeface="Roboto"/>
                <a:ea typeface="Roboto"/>
                <a:cs typeface="Roboto"/>
              </a:rPr>
              <a:t>UPDATED</a:t>
            </a:r>
            <a:r>
              <a:rPr lang="en-US" b="1" dirty="0">
                <a:latin typeface="Roboto"/>
                <a:ea typeface="Roboto"/>
                <a:cs typeface="Roboto"/>
              </a:rPr>
              <a:t>:</a:t>
            </a:r>
            <a:r>
              <a:rPr lang="en-US" dirty="0">
                <a:latin typeface="Roboto"/>
                <a:ea typeface="Roboto"/>
                <a:cs typeface="Roboto"/>
              </a:rPr>
              <a:t> </a:t>
            </a:r>
            <a:r>
              <a:rPr lang="en-US" b="1" dirty="0">
                <a:latin typeface="Roboto"/>
                <a:ea typeface="Roboto"/>
                <a:cs typeface="Roboto"/>
              </a:rPr>
              <a:t>All</a:t>
            </a:r>
            <a:r>
              <a:rPr lang="en-US" dirty="0">
                <a:latin typeface="Roboto"/>
                <a:ea typeface="Roboto"/>
                <a:cs typeface="Roboto"/>
              </a:rPr>
              <a:t> Inspire Award recipients will need a script.</a:t>
            </a:r>
            <a:endParaRPr lang="en-US" dirty="0">
              <a:cs typeface="Roboto"/>
            </a:endParaRPr>
          </a:p>
        </p:txBody>
      </p:sp>
    </p:spTree>
    <p:extLst>
      <p:ext uri="{BB962C8B-B14F-4D97-AF65-F5344CB8AC3E}">
        <p14:creationId xmlns:p14="http://schemas.microsoft.com/office/powerpoint/2010/main" val="86237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40A4-08D3-EAC6-5E44-527BB6711EE9}"/>
              </a:ext>
            </a:extLst>
          </p:cNvPr>
          <p:cNvSpPr>
            <a:spLocks noGrp="1"/>
          </p:cNvSpPr>
          <p:nvPr>
            <p:ph type="title"/>
          </p:nvPr>
        </p:nvSpPr>
        <p:spPr/>
        <p:txBody>
          <a:bodyPr/>
          <a:lstStyle/>
          <a:p>
            <a:r>
              <a:rPr lang="en-US" dirty="0"/>
              <a:t>How to use AI to write an Award Script</a:t>
            </a:r>
          </a:p>
        </p:txBody>
      </p:sp>
      <p:sp>
        <p:nvSpPr>
          <p:cNvPr id="3" name="Content Placeholder 2">
            <a:extLst>
              <a:ext uri="{FF2B5EF4-FFF2-40B4-BE49-F238E27FC236}">
                <a16:creationId xmlns:a16="http://schemas.microsoft.com/office/drawing/2014/main" id="{61D7DDF2-9649-EA7D-EF95-316F7441DB10}"/>
              </a:ext>
            </a:extLst>
          </p:cNvPr>
          <p:cNvSpPr>
            <a:spLocks noGrp="1"/>
          </p:cNvSpPr>
          <p:nvPr>
            <p:ph idx="1"/>
          </p:nvPr>
        </p:nvSpPr>
        <p:spPr/>
        <p:txBody>
          <a:bodyPr>
            <a:normAutofit fontScale="92500" lnSpcReduction="10000"/>
          </a:bodyPr>
          <a:lstStyle/>
          <a:p>
            <a:pPr marL="457200" indent="-457200">
              <a:buAutoNum type="arabicPeriod"/>
            </a:pPr>
            <a:r>
              <a:rPr lang="en-US" dirty="0"/>
              <a:t>Give Context. (</a:t>
            </a:r>
            <a:r>
              <a:rPr lang="en-US"/>
              <a:t>Student robotics competition). </a:t>
            </a:r>
            <a:r>
              <a:rPr lang="en-US" dirty="0"/>
              <a:t>The tone (fun, inspiring) and how long the script should be.</a:t>
            </a:r>
          </a:p>
          <a:p>
            <a:pPr marL="457200" indent="-457200">
              <a:buAutoNum type="arabicPeriod"/>
            </a:pPr>
            <a:r>
              <a:rPr lang="en-US" dirty="0"/>
              <a:t>Give details about the team, what award they are receiving, and information you want to highlight in the script.</a:t>
            </a:r>
          </a:p>
          <a:p>
            <a:pPr marL="457200" indent="-457200">
              <a:buAutoNum type="arabicPeriod"/>
            </a:pPr>
            <a:r>
              <a:rPr lang="en-US" dirty="0"/>
              <a:t>Ask for more options. If the first version you get is too long, ask the AI tool to make it shorter. If you want more specifics in the script, ask AI to edit or rewrite the script.</a:t>
            </a:r>
          </a:p>
          <a:p>
            <a:r>
              <a:rPr lang="en-US" dirty="0"/>
              <a:t>AI Scripts will always need to be reviewed and edited by the Judges, but using AI will help you get started.</a:t>
            </a:r>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87886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38055D4-9A2F-473B-6F43-2D245782EA30}"/>
              </a:ext>
            </a:extLst>
          </p:cNvPr>
          <p:cNvSpPr>
            <a:spLocks noGrp="1" noChangeAspect="1"/>
          </p:cNvSpPr>
          <p:nvPr>
            <p:ph type="title"/>
          </p:nvPr>
        </p:nvSpPr>
        <p:spPr/>
        <p:txBody>
          <a:bodyPr/>
          <a:lstStyle/>
          <a:p>
            <a:r>
              <a:rPr lang="en-US" dirty="0"/>
              <a:t>Thank You!</a:t>
            </a:r>
          </a:p>
        </p:txBody>
      </p:sp>
      <p:sp>
        <p:nvSpPr>
          <p:cNvPr id="15" name="Content Placeholder 2">
            <a:extLst>
              <a:ext uri="{FF2B5EF4-FFF2-40B4-BE49-F238E27FC236}">
                <a16:creationId xmlns:a16="http://schemas.microsoft.com/office/drawing/2014/main" id="{3525AD94-E39B-CC41-88DD-E01B02404355}"/>
              </a:ext>
            </a:extLst>
          </p:cNvPr>
          <p:cNvSpPr>
            <a:spLocks noGrp="1" noChangeAspect="1"/>
          </p:cNvSpPr>
          <p:nvPr>
            <p:ph idx="1"/>
          </p:nvPr>
        </p:nvSpPr>
        <p:spPr/>
        <p:txBody>
          <a:bodyPr vert="horz" lIns="91440" tIns="45720" rIns="91440" bIns="45720" rtlCol="0" anchor="t">
            <a:normAutofit/>
          </a:bodyPr>
          <a:lstStyle/>
          <a:p>
            <a:pPr>
              <a:spcAft>
                <a:spcPct val="0"/>
              </a:spcAft>
            </a:pPr>
            <a:r>
              <a:rPr lang="en-US" dirty="0">
                <a:latin typeface="Roboto"/>
                <a:ea typeface="Roboto"/>
                <a:cs typeface="Roboto"/>
              </a:rPr>
              <a:t>Why is Judging Important</a:t>
            </a:r>
          </a:p>
          <a:p>
            <a:pPr marL="342900" indent="-342900">
              <a:spcAft>
                <a:spcPct val="0"/>
              </a:spcAft>
              <a:buFont typeface="Arial" panose="020B0604020202020204" pitchFamily="34" charset="0"/>
              <a:buChar char="•"/>
            </a:pPr>
            <a:r>
              <a:rPr lang="en-US" dirty="0">
                <a:latin typeface="Roboto"/>
                <a:ea typeface="Roboto"/>
                <a:cs typeface="Roboto"/>
              </a:rPr>
              <a:t>Judges play a crucial role in fulfilling the "more than robots" philosophy of </a:t>
            </a:r>
            <a:r>
              <a:rPr lang="en-US" i="1" dirty="0">
                <a:latin typeface="Roboto"/>
                <a:ea typeface="Roboto"/>
                <a:cs typeface="Roboto"/>
              </a:rPr>
              <a:t>FIRST</a:t>
            </a:r>
          </a:p>
          <a:p>
            <a:pPr marL="342900" indent="-342900">
              <a:spcAft>
                <a:spcPct val="0"/>
              </a:spcAft>
              <a:buFont typeface="Arial" panose="020B0604020202020204" pitchFamily="34" charset="0"/>
              <a:buChar char="•"/>
            </a:pPr>
            <a:r>
              <a:rPr lang="en-US" dirty="0">
                <a:latin typeface="Roboto"/>
                <a:ea typeface="Roboto"/>
                <a:cs typeface="Roboto"/>
              </a:rPr>
              <a:t>The judging process is about evaluating aspects of a team that go beyond the on-field robot performance, such as their engineering process, outreach, and team culture</a:t>
            </a:r>
          </a:p>
          <a:p>
            <a:pPr marL="342900" indent="-342900">
              <a:spcAft>
                <a:spcPct val="0"/>
              </a:spcAft>
              <a:buFont typeface="Arial" panose="020B0604020202020204" pitchFamily="34" charset="0"/>
              <a:buChar char="•"/>
            </a:pPr>
            <a:r>
              <a:rPr lang="en-US" dirty="0">
                <a:latin typeface="Roboto"/>
                <a:ea typeface="Roboto"/>
                <a:cs typeface="Roboto"/>
              </a:rPr>
              <a:t>Your efforts today matter!</a:t>
            </a:r>
            <a:endParaRPr lang="en-US" dirty="0">
              <a:cs typeface="Roboto"/>
            </a:endParaRPr>
          </a:p>
        </p:txBody>
      </p:sp>
    </p:spTree>
    <p:extLst>
      <p:ext uri="{BB962C8B-B14F-4D97-AF65-F5344CB8AC3E}">
        <p14:creationId xmlns:p14="http://schemas.microsoft.com/office/powerpoint/2010/main" val="413182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49FC3E-585D-9C50-11BC-D926DD083078}"/>
              </a:ext>
            </a:extLst>
          </p:cNvPr>
          <p:cNvSpPr txBox="1">
            <a:spLocks noChangeAspect="1"/>
          </p:cNvSpPr>
          <p:nvPr/>
        </p:nvSpPr>
        <p:spPr>
          <a:xfrm>
            <a:off x="457200" y="949325"/>
            <a:ext cx="8289925" cy="554038"/>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i="0" kern="120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stStyle>
          <a:p>
            <a:r>
              <a:rPr lang="en-US" altLang="en-US">
                <a:latin typeface="Roboto"/>
                <a:ea typeface="Roboto"/>
              </a:rPr>
              <a:t>Event Day Activities</a:t>
            </a:r>
            <a:endParaRPr lang="en-US"/>
          </a:p>
        </p:txBody>
      </p:sp>
      <p:sp>
        <p:nvSpPr>
          <p:cNvPr id="7" name="TextBox 6">
            <a:extLst>
              <a:ext uri="{FF2B5EF4-FFF2-40B4-BE49-F238E27FC236}">
                <a16:creationId xmlns:a16="http://schemas.microsoft.com/office/drawing/2014/main" id="{39D31243-048A-AA04-4702-B56B1ADE43C9}"/>
              </a:ext>
            </a:extLst>
          </p:cNvPr>
          <p:cNvSpPr txBox="1"/>
          <p:nvPr/>
        </p:nvSpPr>
        <p:spPr>
          <a:xfrm>
            <a:off x="3907067" y="2159980"/>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nvGrpSpPr>
          <p:cNvPr id="11" name="Group 10">
            <a:extLst>
              <a:ext uri="{FF2B5EF4-FFF2-40B4-BE49-F238E27FC236}">
                <a16:creationId xmlns:a16="http://schemas.microsoft.com/office/drawing/2014/main" id="{907D48FA-CAB7-D434-D10C-0EA81A4E6046}"/>
              </a:ext>
            </a:extLst>
          </p:cNvPr>
          <p:cNvGrpSpPr/>
          <p:nvPr/>
        </p:nvGrpSpPr>
        <p:grpSpPr>
          <a:xfrm>
            <a:off x="7647947" y="1895811"/>
            <a:ext cx="1156915" cy="990005"/>
            <a:chOff x="7647947" y="1895811"/>
            <a:chExt cx="1156915" cy="990005"/>
          </a:xfrm>
        </p:grpSpPr>
        <p:sp>
          <p:nvSpPr>
            <p:cNvPr id="9" name="Rectangle: Rounded Corners 8">
              <a:extLst>
                <a:ext uri="{FF2B5EF4-FFF2-40B4-BE49-F238E27FC236}">
                  <a16:creationId xmlns:a16="http://schemas.microsoft.com/office/drawing/2014/main" id="{45F0ED99-B443-B5CD-ADB0-CCF87BF4A60C}"/>
                </a:ext>
              </a:extLst>
            </p:cNvPr>
            <p:cNvSpPr/>
            <p:nvPr/>
          </p:nvSpPr>
          <p:spPr>
            <a:xfrm>
              <a:off x="7675776" y="1895811"/>
              <a:ext cx="1101256" cy="99000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A638C2-B90F-1AF6-35E5-FE5DA0636588}"/>
                </a:ext>
              </a:extLst>
            </p:cNvPr>
            <p:cNvSpPr txBox="1"/>
            <p:nvPr/>
          </p:nvSpPr>
          <p:spPr>
            <a:xfrm>
              <a:off x="7647947" y="2142371"/>
              <a:ext cx="1156915"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Award Deliberations</a:t>
              </a:r>
            </a:p>
          </p:txBody>
        </p:sp>
      </p:grpSp>
      <p:sp>
        <p:nvSpPr>
          <p:cNvPr id="13" name="TextBox 12">
            <a:extLst>
              <a:ext uri="{FF2B5EF4-FFF2-40B4-BE49-F238E27FC236}">
                <a16:creationId xmlns:a16="http://schemas.microsoft.com/office/drawing/2014/main" id="{1CFFCB29-60B2-762A-B52A-4A6CA476B5F4}"/>
              </a:ext>
            </a:extLst>
          </p:cNvPr>
          <p:cNvSpPr txBox="1"/>
          <p:nvPr/>
        </p:nvSpPr>
        <p:spPr>
          <a:xfrm>
            <a:off x="7374619" y="3047056"/>
            <a:ext cx="1703572" cy="1015663"/>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Judging group will reconvene and review team accomplishments to determine award recipients. </a:t>
            </a:r>
          </a:p>
        </p:txBody>
      </p:sp>
      <p:grpSp>
        <p:nvGrpSpPr>
          <p:cNvPr id="17" name="Group 16">
            <a:extLst>
              <a:ext uri="{FF2B5EF4-FFF2-40B4-BE49-F238E27FC236}">
                <a16:creationId xmlns:a16="http://schemas.microsoft.com/office/drawing/2014/main" id="{80B86159-9B52-01B6-A9B8-964EBEABC496}"/>
              </a:ext>
            </a:extLst>
          </p:cNvPr>
          <p:cNvGrpSpPr/>
          <p:nvPr/>
        </p:nvGrpSpPr>
        <p:grpSpPr>
          <a:xfrm>
            <a:off x="330551" y="1899442"/>
            <a:ext cx="1156915" cy="982745"/>
            <a:chOff x="330551" y="1899442"/>
            <a:chExt cx="1156915" cy="982745"/>
          </a:xfrm>
        </p:grpSpPr>
        <p:sp>
          <p:nvSpPr>
            <p:cNvPr id="15" name="Oval 14">
              <a:extLst>
                <a:ext uri="{FF2B5EF4-FFF2-40B4-BE49-F238E27FC236}">
                  <a16:creationId xmlns:a16="http://schemas.microsoft.com/office/drawing/2014/main" id="{AAE6EE96-9559-337D-16AF-5D865AC5EED4}"/>
                </a:ext>
              </a:extLst>
            </p:cNvPr>
            <p:cNvSpPr>
              <a:spLocks/>
            </p:cNvSpPr>
            <p:nvPr/>
          </p:nvSpPr>
          <p:spPr>
            <a:xfrm>
              <a:off x="425967" y="1899442"/>
              <a:ext cx="966083" cy="982745"/>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6A85325-7D37-33A5-C98F-F4D483E1D93B}"/>
                </a:ext>
              </a:extLst>
            </p:cNvPr>
            <p:cNvSpPr txBox="1"/>
            <p:nvPr/>
          </p:nvSpPr>
          <p:spPr>
            <a:xfrm>
              <a:off x="330551" y="2159984"/>
              <a:ext cx="1156915"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Morning Meeting</a:t>
              </a:r>
            </a:p>
          </p:txBody>
        </p:sp>
      </p:grpSp>
      <p:sp>
        <p:nvSpPr>
          <p:cNvPr id="19" name="TextBox 18">
            <a:extLst>
              <a:ext uri="{FF2B5EF4-FFF2-40B4-BE49-F238E27FC236}">
                <a16:creationId xmlns:a16="http://schemas.microsoft.com/office/drawing/2014/main" id="{88B7CA45-5810-076A-9202-6CD4628CBC54}"/>
              </a:ext>
            </a:extLst>
          </p:cNvPr>
          <p:cNvSpPr txBox="1"/>
          <p:nvPr/>
        </p:nvSpPr>
        <p:spPr>
          <a:xfrm>
            <a:off x="57223" y="3051939"/>
            <a:ext cx="1703572" cy="830997"/>
          </a:xfrm>
          <a:prstGeom prst="rect">
            <a:avLst/>
          </a:prstGeom>
          <a:noFill/>
        </p:spPr>
        <p:txBody>
          <a:bodyPr wrap="square" lIns="0" tIns="45720" rIns="0" bIns="45720" rtlCol="0" anchor="t">
            <a:spAutoFit/>
          </a:bodyPr>
          <a:lstStyle/>
          <a:p>
            <a:pPr algn="ctr"/>
            <a:r>
              <a:rPr lang="en-US" sz="1200">
                <a:latin typeface="Roboto"/>
                <a:ea typeface="Roboto"/>
                <a:cs typeface="Roboto"/>
              </a:rPr>
              <a:t>As a judging group we process, assign panels, and get ready for the Structured interviews.</a:t>
            </a:r>
            <a:endParaRPr lang="en-US" sz="1200">
              <a:latin typeface="Roboto" panose="02000000000000000000" pitchFamily="2" charset="0"/>
              <a:ea typeface="Roboto" panose="02000000000000000000" pitchFamily="2" charset="0"/>
              <a:cs typeface="Roboto" panose="02000000000000000000" pitchFamily="2" charset="0"/>
            </a:endParaRPr>
          </a:p>
        </p:txBody>
      </p:sp>
      <p:grpSp>
        <p:nvGrpSpPr>
          <p:cNvPr id="23" name="Group 22">
            <a:extLst>
              <a:ext uri="{FF2B5EF4-FFF2-40B4-BE49-F238E27FC236}">
                <a16:creationId xmlns:a16="http://schemas.microsoft.com/office/drawing/2014/main" id="{172F962D-5BCC-50FD-0D6D-58725D6A9B3A}"/>
              </a:ext>
            </a:extLst>
          </p:cNvPr>
          <p:cNvGrpSpPr/>
          <p:nvPr/>
        </p:nvGrpSpPr>
        <p:grpSpPr>
          <a:xfrm>
            <a:off x="2255316" y="1881831"/>
            <a:ext cx="966083" cy="982745"/>
            <a:chOff x="2255316" y="1881831"/>
            <a:chExt cx="966083" cy="982745"/>
          </a:xfrm>
        </p:grpSpPr>
        <p:sp>
          <p:nvSpPr>
            <p:cNvPr id="21" name="Flowchart: Delay 20">
              <a:extLst>
                <a:ext uri="{FF2B5EF4-FFF2-40B4-BE49-F238E27FC236}">
                  <a16:creationId xmlns:a16="http://schemas.microsoft.com/office/drawing/2014/main" id="{C6A394C5-5D73-463E-35AA-5C9B734AE82A}"/>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1EE0DBB-AE37-92D3-5037-B61C7AC9CB67}"/>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a:solidFill>
                    <a:schemeClr val="bg1"/>
                  </a:solidFill>
                  <a:latin typeface="Roboto"/>
                  <a:ea typeface="Roboto"/>
                  <a:cs typeface="Roboto"/>
                </a:rPr>
                <a:t>Structured Interviews</a:t>
              </a:r>
            </a:p>
          </p:txBody>
        </p:sp>
      </p:grpSp>
      <p:sp>
        <p:nvSpPr>
          <p:cNvPr id="25" name="TextBox 24">
            <a:extLst>
              <a:ext uri="{FF2B5EF4-FFF2-40B4-BE49-F238E27FC236}">
                <a16:creationId xmlns:a16="http://schemas.microsoft.com/office/drawing/2014/main" id="{549B4E28-F472-D2B2-34FD-8CB143D4EC59}"/>
              </a:ext>
            </a:extLst>
          </p:cNvPr>
          <p:cNvSpPr txBox="1"/>
          <p:nvPr/>
        </p:nvSpPr>
        <p:spPr>
          <a:xfrm>
            <a:off x="1886572" y="3047056"/>
            <a:ext cx="1703572" cy="1015663"/>
          </a:xfrm>
          <a:prstGeom prst="rect">
            <a:avLst/>
          </a:prstGeom>
          <a:noFill/>
        </p:spPr>
        <p:txBody>
          <a:bodyPr wrap="square" lIns="0" tIns="45720" rIns="0" bIns="45720" rtlCol="0" anchor="t">
            <a:spAutoFit/>
          </a:bodyPr>
          <a:lstStyle/>
          <a:p>
            <a:pPr algn="ctr"/>
            <a:r>
              <a:rPr lang="en-US" sz="1200">
                <a:latin typeface="Roboto"/>
                <a:ea typeface="Roboto"/>
                <a:cs typeface="Roboto"/>
              </a:rPr>
              <a:t>Structured Interviews are performed in judging panels. 10 minutes with each team and 10 minutes between teams.</a:t>
            </a:r>
          </a:p>
        </p:txBody>
      </p:sp>
      <p:sp>
        <p:nvSpPr>
          <p:cNvPr id="27" name="TextBox 26">
            <a:extLst>
              <a:ext uri="{FF2B5EF4-FFF2-40B4-BE49-F238E27FC236}">
                <a16:creationId xmlns:a16="http://schemas.microsoft.com/office/drawing/2014/main" id="{6AD85F6F-447E-070C-EB67-479AEC8AB3EA}"/>
              </a:ext>
            </a:extLst>
          </p:cNvPr>
          <p:cNvSpPr txBox="1"/>
          <p:nvPr/>
        </p:nvSpPr>
        <p:spPr>
          <a:xfrm>
            <a:off x="3715921" y="3051939"/>
            <a:ext cx="1703572" cy="1015663"/>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We will reconvene as a group to rank each panel for each award and prepare for pit interviews.</a:t>
            </a:r>
          </a:p>
        </p:txBody>
      </p:sp>
      <p:grpSp>
        <p:nvGrpSpPr>
          <p:cNvPr id="31" name="Group 30">
            <a:extLst>
              <a:ext uri="{FF2B5EF4-FFF2-40B4-BE49-F238E27FC236}">
                <a16:creationId xmlns:a16="http://schemas.microsoft.com/office/drawing/2014/main" id="{FB61EB8D-86C1-2E56-2B2D-0A3D52C8BD6F}"/>
              </a:ext>
            </a:extLst>
          </p:cNvPr>
          <p:cNvGrpSpPr/>
          <p:nvPr/>
        </p:nvGrpSpPr>
        <p:grpSpPr>
          <a:xfrm>
            <a:off x="4007140" y="1866434"/>
            <a:ext cx="1121133" cy="979034"/>
            <a:chOff x="4007140" y="1866434"/>
            <a:chExt cx="1121133" cy="979034"/>
          </a:xfrm>
        </p:grpSpPr>
        <p:sp>
          <p:nvSpPr>
            <p:cNvPr id="29" name="Rectangle: Single Corner Rounded 28">
              <a:extLst>
                <a:ext uri="{FF2B5EF4-FFF2-40B4-BE49-F238E27FC236}">
                  <a16:creationId xmlns:a16="http://schemas.microsoft.com/office/drawing/2014/main" id="{527C5216-E6A7-A679-3C51-2F8FA6210312}"/>
                </a:ext>
              </a:extLst>
            </p:cNvPr>
            <p:cNvSpPr/>
            <p:nvPr/>
          </p:nvSpPr>
          <p:spPr>
            <a:xfrm>
              <a:off x="4064785" y="1866434"/>
              <a:ext cx="1005843" cy="979034"/>
            </a:xfrm>
            <a:prstGeom prst="round1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A48897F-41AF-5AB8-4C5C-B0F7D4B97E37}"/>
                </a:ext>
              </a:extLst>
            </p:cNvPr>
            <p:cNvSpPr txBox="1"/>
            <p:nvPr/>
          </p:nvSpPr>
          <p:spPr>
            <a:xfrm>
              <a:off x="4007140" y="2162104"/>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grpSp>
        <p:nvGrpSpPr>
          <p:cNvPr id="35" name="Group 34">
            <a:extLst>
              <a:ext uri="{FF2B5EF4-FFF2-40B4-BE49-F238E27FC236}">
                <a16:creationId xmlns:a16="http://schemas.microsoft.com/office/drawing/2014/main" id="{777C08E2-97E6-8B2A-1CE7-B892C808F723}"/>
              </a:ext>
            </a:extLst>
          </p:cNvPr>
          <p:cNvGrpSpPr/>
          <p:nvPr/>
        </p:nvGrpSpPr>
        <p:grpSpPr>
          <a:xfrm>
            <a:off x="5939855" y="1892499"/>
            <a:ext cx="914401" cy="978013"/>
            <a:chOff x="5939855" y="1892499"/>
            <a:chExt cx="914401" cy="978013"/>
          </a:xfrm>
        </p:grpSpPr>
        <p:sp>
          <p:nvSpPr>
            <p:cNvPr id="33" name="Flowchart: Delay 32">
              <a:extLst>
                <a:ext uri="{FF2B5EF4-FFF2-40B4-BE49-F238E27FC236}">
                  <a16:creationId xmlns:a16="http://schemas.microsoft.com/office/drawing/2014/main" id="{1B96CF36-267E-0A26-5C4D-2CB3DAFB6A9F}"/>
                </a:ext>
              </a:extLst>
            </p:cNvPr>
            <p:cNvSpPr/>
            <p:nvPr/>
          </p:nvSpPr>
          <p:spPr>
            <a:xfrm rot="5400000">
              <a:off x="5908049" y="1924306"/>
              <a:ext cx="978013" cy="914400"/>
            </a:xfrm>
            <a:prstGeom prst="flowChartDelay">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A821045-1615-1F41-7D60-0A1855A54EC2}"/>
                </a:ext>
              </a:extLst>
            </p:cNvPr>
            <p:cNvSpPr txBox="1"/>
            <p:nvPr/>
          </p:nvSpPr>
          <p:spPr>
            <a:xfrm>
              <a:off x="5939855" y="2139411"/>
              <a:ext cx="914401"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Pit Interviews</a:t>
              </a:r>
            </a:p>
          </p:txBody>
        </p:sp>
      </p:grpSp>
      <p:sp>
        <p:nvSpPr>
          <p:cNvPr id="37" name="TextBox 36">
            <a:extLst>
              <a:ext uri="{FF2B5EF4-FFF2-40B4-BE49-F238E27FC236}">
                <a16:creationId xmlns:a16="http://schemas.microsoft.com/office/drawing/2014/main" id="{CADD884D-79B9-1822-0801-C15D73A0B9B4}"/>
              </a:ext>
            </a:extLst>
          </p:cNvPr>
          <p:cNvSpPr txBox="1"/>
          <p:nvPr/>
        </p:nvSpPr>
        <p:spPr>
          <a:xfrm>
            <a:off x="5545270" y="3047056"/>
            <a:ext cx="1703572" cy="1200329"/>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In new panels you will interview teams at their pits and learn about their accomplishments in relation to specific awards.</a:t>
            </a:r>
          </a:p>
        </p:txBody>
      </p:sp>
    </p:spTree>
    <p:extLst>
      <p:ext uri="{BB962C8B-B14F-4D97-AF65-F5344CB8AC3E}">
        <p14:creationId xmlns:p14="http://schemas.microsoft.com/office/powerpoint/2010/main" val="255976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9D566E-54B7-C0B6-22C8-A281FD952DEE}"/>
              </a:ext>
            </a:extLst>
          </p:cNvPr>
          <p:cNvSpPr>
            <a:spLocks noGrp="1" noChangeAspect="1"/>
          </p:cNvSpPr>
          <p:nvPr>
            <p:ph type="title"/>
          </p:nvPr>
        </p:nvSpPr>
        <p:spPr>
          <a:xfrm>
            <a:off x="457200" y="949325"/>
            <a:ext cx="8289925" cy="554038"/>
          </a:xfrm>
        </p:spPr>
        <p:txBody>
          <a:bodyPr/>
          <a:lstStyle/>
          <a:p>
            <a:r>
              <a:rPr lang="en-US">
                <a:latin typeface="Roboto"/>
                <a:ea typeface="Roboto"/>
              </a:rPr>
              <a:t>Schedule</a:t>
            </a:r>
          </a:p>
        </p:txBody>
      </p:sp>
      <p:graphicFrame>
        <p:nvGraphicFramePr>
          <p:cNvPr id="11" name="Content Placeholder 3">
            <a:extLst>
              <a:ext uri="{FF2B5EF4-FFF2-40B4-BE49-F238E27FC236}">
                <a16:creationId xmlns:a16="http://schemas.microsoft.com/office/drawing/2014/main" id="{C67BE1BA-857E-DDC5-0F98-8DB02C760996}"/>
              </a:ext>
            </a:extLst>
          </p:cNvPr>
          <p:cNvGraphicFramePr>
            <a:graphicFrameLocks noGrp="1"/>
          </p:cNvGraphicFramePr>
          <p:nvPr>
            <p:ph idx="1"/>
            <p:extLst>
              <p:ext uri="{D42A27DB-BD31-4B8C-83A1-F6EECF244321}">
                <p14:modId xmlns:p14="http://schemas.microsoft.com/office/powerpoint/2010/main" val="985789555"/>
              </p:ext>
            </p:extLst>
          </p:nvPr>
        </p:nvGraphicFramePr>
        <p:xfrm>
          <a:off x="457200" y="1454670"/>
          <a:ext cx="8289923" cy="3566160"/>
        </p:xfrm>
        <a:graphic>
          <a:graphicData uri="http://schemas.openxmlformats.org/drawingml/2006/table">
            <a:tbl>
              <a:tblPr firstRow="1" bandRow="1">
                <a:tableStyleId>{5C22544A-7EE6-4342-B048-85BDC9FD1C3A}</a:tableStyleId>
              </a:tblPr>
              <a:tblGrid>
                <a:gridCol w="1803504">
                  <a:extLst>
                    <a:ext uri="{9D8B030D-6E8A-4147-A177-3AD203B41FA5}">
                      <a16:colId xmlns:a16="http://schemas.microsoft.com/office/drawing/2014/main" val="1144593948"/>
                    </a:ext>
                  </a:extLst>
                </a:gridCol>
                <a:gridCol w="6486419">
                  <a:extLst>
                    <a:ext uri="{9D8B030D-6E8A-4147-A177-3AD203B41FA5}">
                      <a16:colId xmlns:a16="http://schemas.microsoft.com/office/drawing/2014/main" val="2470420704"/>
                    </a:ext>
                  </a:extLst>
                </a:gridCol>
              </a:tblGrid>
              <a:tr h="204321">
                <a:tc>
                  <a:txBody>
                    <a:bodyPr/>
                    <a:lstStyle/>
                    <a:p>
                      <a:r>
                        <a:rPr lang="en-US" sz="1200">
                          <a:solidFill>
                            <a:schemeClr val="tx1"/>
                          </a:solidFill>
                          <a:latin typeface="Roboto"/>
                          <a:ea typeface="Roboto"/>
                          <a:cs typeface="Roboto"/>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E25"/>
                    </a:solidFill>
                  </a:tcPr>
                </a:tc>
                <a:tc>
                  <a:txBody>
                    <a:bodyPr/>
                    <a:lstStyle/>
                    <a:p>
                      <a:r>
                        <a:rPr lang="en-US" sz="1200">
                          <a:solidFill>
                            <a:schemeClr val="tx1"/>
                          </a:solidFill>
                          <a:latin typeface="Roboto"/>
                          <a:ea typeface="Roboto"/>
                          <a:cs typeface="Roboto"/>
                        </a:rPr>
                        <a:t>Agenda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E25"/>
                    </a:solidFill>
                  </a:tcPr>
                </a:tc>
                <a:extLst>
                  <a:ext uri="{0D108BD9-81ED-4DB2-BD59-A6C34878D82A}">
                    <a16:rowId xmlns:a16="http://schemas.microsoft.com/office/drawing/2014/main" val="273214051"/>
                  </a:ext>
                </a:extLst>
              </a:tr>
              <a:tr h="204321">
                <a:tc>
                  <a:txBody>
                    <a:bodyPr/>
                    <a:lstStyle/>
                    <a:p>
                      <a:r>
                        <a:rPr lang="en-US" sz="1200" b="1">
                          <a:solidFill>
                            <a:schemeClr val="tx1"/>
                          </a:solidFill>
                          <a:latin typeface="Roboto"/>
                          <a:ea typeface="Roboto"/>
                          <a:cs typeface="Roboto"/>
                        </a:rPr>
                        <a:t>7:15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kern="1200">
                          <a:solidFill>
                            <a:schemeClr val="tx1"/>
                          </a:solidFill>
                          <a:latin typeface="Roboto"/>
                          <a:ea typeface="Roboto"/>
                          <a:cs typeface="Roboto"/>
                        </a:rPr>
                        <a:t>Judges arrive and check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6052443"/>
                  </a:ext>
                </a:extLst>
              </a:tr>
              <a:tr h="204321">
                <a:tc>
                  <a:txBody>
                    <a:bodyPr/>
                    <a:lstStyle/>
                    <a:p>
                      <a:r>
                        <a:rPr lang="en-US" sz="1200" b="1">
                          <a:solidFill>
                            <a:schemeClr val="tx1"/>
                          </a:solidFill>
                          <a:latin typeface="Roboto"/>
                          <a:ea typeface="Roboto"/>
                          <a:cs typeface="Roboto"/>
                        </a:rPr>
                        <a:t>7:30 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Report to Judge Deliberation room for Morning Meeting (this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533607"/>
                  </a:ext>
                </a:extLst>
              </a:tr>
              <a:tr h="249337">
                <a:tc>
                  <a:txBody>
                    <a:bodyPr/>
                    <a:lstStyle/>
                    <a:p>
                      <a:r>
                        <a:rPr lang="en-US" sz="1200" b="1">
                          <a:solidFill>
                            <a:schemeClr val="tx1"/>
                          </a:solidFill>
                          <a:latin typeface="Roboto"/>
                          <a:ea typeface="Roboto"/>
                          <a:cs typeface="Roboto"/>
                        </a:rPr>
                        <a:t>8:00 am –10:00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Structured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68099"/>
                  </a:ext>
                </a:extLst>
              </a:tr>
              <a:tr h="226477">
                <a:tc>
                  <a:txBody>
                    <a:bodyPr/>
                    <a:lstStyle/>
                    <a:p>
                      <a:r>
                        <a:rPr lang="en-US" sz="1200" b="1">
                          <a:solidFill>
                            <a:schemeClr val="tx1"/>
                          </a:solidFill>
                          <a:latin typeface="Roboto"/>
                          <a:ea typeface="Roboto"/>
                          <a:cs typeface="Roboto"/>
                        </a:rPr>
                        <a:t>10:30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Submit team nominations from Structured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3756"/>
                  </a:ext>
                </a:extLst>
              </a:tr>
              <a:tr h="204321">
                <a:tc>
                  <a:txBody>
                    <a:bodyPr/>
                    <a:lstStyle/>
                    <a:p>
                      <a:r>
                        <a:rPr lang="en-US" sz="1200" b="1">
                          <a:solidFill>
                            <a:schemeClr val="tx1"/>
                          </a:solidFill>
                          <a:latin typeface="Roboto"/>
                          <a:ea typeface="Roboto"/>
                          <a:cs typeface="Roboto"/>
                        </a:rPr>
                        <a:t>10:45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Opening Ceremony – attend if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123905"/>
                  </a:ext>
                </a:extLst>
              </a:tr>
              <a:tr h="204321">
                <a:tc>
                  <a:txBody>
                    <a:bodyPr/>
                    <a:lstStyle/>
                    <a:p>
                      <a:r>
                        <a:rPr lang="en-US" sz="1200" b="1">
                          <a:solidFill>
                            <a:schemeClr val="tx1"/>
                          </a:solidFill>
                          <a:latin typeface="Roboto"/>
                          <a:ea typeface="Roboto"/>
                          <a:cs typeface="Roboto"/>
                        </a:rPr>
                        <a:t>11:15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Judges meet to create Award Panels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719610"/>
                  </a:ext>
                </a:extLst>
              </a:tr>
              <a:tr h="204321">
                <a:tc>
                  <a:txBody>
                    <a:bodyPr/>
                    <a:lstStyle/>
                    <a:p>
                      <a:r>
                        <a:rPr lang="en-US" sz="1200" b="1">
                          <a:solidFill>
                            <a:schemeClr val="tx1"/>
                          </a:solidFill>
                          <a:latin typeface="Roboto"/>
                          <a:ea typeface="Roboto"/>
                          <a:cs typeface="Roboto"/>
                        </a:rPr>
                        <a:t>11:30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Pit Interviews and Portfolio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7611904"/>
                  </a:ext>
                </a:extLst>
              </a:tr>
              <a:tr h="204321">
                <a:tc>
                  <a:txBody>
                    <a:bodyPr/>
                    <a:lstStyle/>
                    <a:p>
                      <a:r>
                        <a:rPr lang="en-US" sz="1200" b="1">
                          <a:solidFill>
                            <a:schemeClr val="tx1"/>
                          </a:solidFill>
                          <a:latin typeface="Roboto"/>
                          <a:ea typeface="Roboto"/>
                          <a:cs typeface="Roboto"/>
                        </a:rPr>
                        <a:t>12:15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Lunch break and then continue Pit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4562043"/>
                  </a:ext>
                </a:extLst>
              </a:tr>
              <a:tr h="204321">
                <a:tc>
                  <a:txBody>
                    <a:bodyPr/>
                    <a:lstStyle/>
                    <a:p>
                      <a:r>
                        <a:rPr lang="en-US" sz="1200" b="1">
                          <a:solidFill>
                            <a:schemeClr val="tx1"/>
                          </a:solidFill>
                          <a:latin typeface="Roboto"/>
                          <a:ea typeface="Roboto"/>
                          <a:cs typeface="Roboto"/>
                        </a:rPr>
                        <a:t>2:15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Award Ranks Due and Award Deliberations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54168"/>
                  </a:ext>
                </a:extLst>
              </a:tr>
              <a:tr h="204321">
                <a:tc>
                  <a:txBody>
                    <a:bodyPr/>
                    <a:lstStyle/>
                    <a:p>
                      <a:r>
                        <a:rPr lang="en-US" sz="1200" b="1">
                          <a:solidFill>
                            <a:schemeClr val="tx1"/>
                          </a:solidFill>
                          <a:latin typeface="Roboto"/>
                          <a:ea typeface="Roboto"/>
                          <a:cs typeface="Roboto"/>
                        </a:rPr>
                        <a:t>3:30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Award Scripts reviewed by Judge Advisor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064606"/>
                  </a:ext>
                </a:extLst>
              </a:tr>
              <a:tr h="204321">
                <a:tc>
                  <a:txBody>
                    <a:bodyPr/>
                    <a:lstStyle/>
                    <a:p>
                      <a:pPr lvl="0">
                        <a:buNone/>
                      </a:pPr>
                      <a:r>
                        <a:rPr lang="en-US" sz="1200" b="1">
                          <a:solidFill>
                            <a:schemeClr val="tx1"/>
                          </a:solidFill>
                          <a:latin typeface="Roboto"/>
                          <a:ea typeface="Roboto"/>
                          <a:cs typeface="Roboto"/>
                        </a:rPr>
                        <a:t>4:10 pm</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0">
                          <a:solidFill>
                            <a:schemeClr val="tx1"/>
                          </a:solidFill>
                          <a:latin typeface="Roboto"/>
                          <a:ea typeface="Roboto"/>
                          <a:cs typeface="Roboto"/>
                        </a:rPr>
                        <a:t>All Judging decisions and Award scripts due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153535"/>
                  </a:ext>
                </a:extLst>
              </a:tr>
              <a:tr h="204321">
                <a:tc>
                  <a:txBody>
                    <a:bodyPr/>
                    <a:lstStyle/>
                    <a:p>
                      <a:r>
                        <a:rPr lang="en-US" sz="1200" b="1">
                          <a:solidFill>
                            <a:schemeClr val="tx1"/>
                          </a:solidFill>
                          <a:latin typeface="Roboto"/>
                          <a:ea typeface="Roboto"/>
                          <a:cs typeface="Roboto"/>
                        </a:rPr>
                        <a:t>4:45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Playoff Matches and Closing Ceremony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46333"/>
                  </a:ext>
                </a:extLst>
              </a:tr>
            </a:tbl>
          </a:graphicData>
        </a:graphic>
      </p:graphicFrame>
      <p:sp>
        <p:nvSpPr>
          <p:cNvPr id="2" name="TextBox 1">
            <a:extLst>
              <a:ext uri="{FF2B5EF4-FFF2-40B4-BE49-F238E27FC236}">
                <a16:creationId xmlns:a16="http://schemas.microsoft.com/office/drawing/2014/main" id="{40A8F6B9-4CA7-DB29-7000-52DE937F75C4}"/>
              </a:ext>
            </a:extLst>
          </p:cNvPr>
          <p:cNvSpPr txBox="1"/>
          <p:nvPr/>
        </p:nvSpPr>
        <p:spPr>
          <a:xfrm>
            <a:off x="2210128" y="2914584"/>
            <a:ext cx="4723743"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Arial"/>
              </a:rPr>
              <a:t>NEEDS EDITING</a:t>
            </a:r>
          </a:p>
        </p:txBody>
      </p:sp>
    </p:spTree>
    <p:extLst>
      <p:ext uri="{BB962C8B-B14F-4D97-AF65-F5344CB8AC3E}">
        <p14:creationId xmlns:p14="http://schemas.microsoft.com/office/powerpoint/2010/main" val="43198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3319-9FED-CDAF-5405-DC2A84B6124A}"/>
              </a:ext>
            </a:extLst>
          </p:cNvPr>
          <p:cNvSpPr>
            <a:spLocks noGrp="1"/>
          </p:cNvSpPr>
          <p:nvPr>
            <p:ph type="title"/>
          </p:nvPr>
        </p:nvSpPr>
        <p:spPr/>
        <p:txBody>
          <a:bodyPr/>
          <a:lstStyle/>
          <a:p>
            <a:r>
              <a:rPr lang="en-US">
                <a:latin typeface="Roboto"/>
                <a:ea typeface="Roboto"/>
              </a:rPr>
              <a:t>Insert Venue Map Here</a:t>
            </a:r>
          </a:p>
        </p:txBody>
      </p:sp>
      <p:pic>
        <p:nvPicPr>
          <p:cNvPr id="4" name="Picture 3" descr="A map of a facility&#10;&#10;AI-generated content may be incorrect.">
            <a:extLst>
              <a:ext uri="{FF2B5EF4-FFF2-40B4-BE49-F238E27FC236}">
                <a16:creationId xmlns:a16="http://schemas.microsoft.com/office/drawing/2014/main" id="{9BD956A4-A33B-6C3E-86AB-8C17AB91193B}"/>
              </a:ext>
            </a:extLst>
          </p:cNvPr>
          <p:cNvPicPr>
            <a:picLocks noChangeAspect="1"/>
          </p:cNvPicPr>
          <p:nvPr/>
        </p:nvPicPr>
        <p:blipFill>
          <a:blip r:embed="rId3"/>
          <a:srcRect l="22737" t="16283" r="12716" b="4214"/>
          <a:stretch>
            <a:fillRect/>
          </a:stretch>
        </p:blipFill>
        <p:spPr>
          <a:xfrm>
            <a:off x="2148052" y="896664"/>
            <a:ext cx="4847906" cy="3360032"/>
          </a:xfrm>
          <a:prstGeom prst="rect">
            <a:avLst/>
          </a:prstGeom>
        </p:spPr>
      </p:pic>
      <p:sp>
        <p:nvSpPr>
          <p:cNvPr id="5" name="Rectangle 4">
            <a:extLst>
              <a:ext uri="{FF2B5EF4-FFF2-40B4-BE49-F238E27FC236}">
                <a16:creationId xmlns:a16="http://schemas.microsoft.com/office/drawing/2014/main" id="{6A1713AC-163F-10AD-26D1-2A8E728DF095}"/>
              </a:ext>
            </a:extLst>
          </p:cNvPr>
          <p:cNvSpPr/>
          <p:nvPr/>
        </p:nvSpPr>
        <p:spPr>
          <a:xfrm>
            <a:off x="6622873" y="713990"/>
            <a:ext cx="689369" cy="5908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7E8104-A4C6-1968-8E4A-CE6C50711B7F}"/>
              </a:ext>
            </a:extLst>
          </p:cNvPr>
          <p:cNvSpPr/>
          <p:nvPr/>
        </p:nvSpPr>
        <p:spPr>
          <a:xfrm>
            <a:off x="6928329" y="2852189"/>
            <a:ext cx="541568" cy="206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00630E-9D89-1AC0-7192-E65EB4012792}"/>
              </a:ext>
            </a:extLst>
          </p:cNvPr>
          <p:cNvSpPr txBox="1"/>
          <p:nvPr/>
        </p:nvSpPr>
        <p:spPr>
          <a:xfrm>
            <a:off x="1895766" y="1821853"/>
            <a:ext cx="4723743"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Arial"/>
              </a:rPr>
              <a:t>NEEDS EDITING</a:t>
            </a:r>
          </a:p>
        </p:txBody>
      </p:sp>
    </p:spTree>
    <p:extLst>
      <p:ext uri="{BB962C8B-B14F-4D97-AF65-F5344CB8AC3E}">
        <p14:creationId xmlns:p14="http://schemas.microsoft.com/office/powerpoint/2010/main" val="429311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3ABF7-DB0A-752E-A88D-A8DA7EFEB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05AF0-8720-CBDB-5274-AD8C79BC3570}"/>
              </a:ext>
            </a:extLst>
          </p:cNvPr>
          <p:cNvSpPr>
            <a:spLocks noGrp="1"/>
          </p:cNvSpPr>
          <p:nvPr>
            <p:ph type="title"/>
          </p:nvPr>
        </p:nvSpPr>
        <p:spPr/>
        <p:txBody>
          <a:bodyPr/>
          <a:lstStyle/>
          <a:p>
            <a:r>
              <a:rPr lang="en-US"/>
              <a:t>Insert Pit Map Here</a:t>
            </a:r>
          </a:p>
        </p:txBody>
      </p:sp>
      <p:pic>
        <p:nvPicPr>
          <p:cNvPr id="4" name="Content Placeholder 3" descr="A white sheet with numbers and red border&#10;&#10;AI-generated content may be incorrect.">
            <a:extLst>
              <a:ext uri="{FF2B5EF4-FFF2-40B4-BE49-F238E27FC236}">
                <a16:creationId xmlns:a16="http://schemas.microsoft.com/office/drawing/2014/main" id="{51BF1B4D-A2A8-451D-3C29-A10C38FAA37C}"/>
              </a:ext>
            </a:extLst>
          </p:cNvPr>
          <p:cNvPicPr>
            <a:picLocks noGrp="1" noChangeAspect="1"/>
          </p:cNvPicPr>
          <p:nvPr>
            <p:ph idx="1"/>
          </p:nvPr>
        </p:nvPicPr>
        <p:blipFill>
          <a:blip r:embed="rId3"/>
          <a:stretch>
            <a:fillRect/>
          </a:stretch>
        </p:blipFill>
        <p:spPr>
          <a:xfrm>
            <a:off x="3350075" y="1002822"/>
            <a:ext cx="2449568" cy="3389867"/>
          </a:xfrm>
          <a:prstGeom prst="rect">
            <a:avLst/>
          </a:prstGeom>
        </p:spPr>
      </p:pic>
      <p:sp>
        <p:nvSpPr>
          <p:cNvPr id="6" name="TextBox 5">
            <a:extLst>
              <a:ext uri="{FF2B5EF4-FFF2-40B4-BE49-F238E27FC236}">
                <a16:creationId xmlns:a16="http://schemas.microsoft.com/office/drawing/2014/main" id="{2CB477A6-07B1-5F7C-95B9-B77AB229B3CE}"/>
              </a:ext>
            </a:extLst>
          </p:cNvPr>
          <p:cNvSpPr txBox="1"/>
          <p:nvPr/>
        </p:nvSpPr>
        <p:spPr>
          <a:xfrm>
            <a:off x="979901" y="1821853"/>
            <a:ext cx="7192916" cy="1754326"/>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Arial"/>
              </a:rPr>
              <a:t>NEEDS EDITING</a:t>
            </a:r>
          </a:p>
          <a:p>
            <a:pPr algn="ctr"/>
            <a:r>
              <a:rPr lang="en-US" sz="3600" dirty="0">
                <a:cs typeface="Arial"/>
              </a:rPr>
              <a:t>Check if digital pit map is available on </a:t>
            </a:r>
            <a:r>
              <a:rPr lang="en-US" sz="3600" dirty="0">
                <a:cs typeface="Arial"/>
                <a:hlinkClick r:id="rId4"/>
              </a:rPr>
              <a:t>FTC Events</a:t>
            </a:r>
            <a:r>
              <a:rPr lang="en-US" sz="3600" dirty="0">
                <a:cs typeface="Arial"/>
              </a:rPr>
              <a:t> Page</a:t>
            </a:r>
          </a:p>
        </p:txBody>
      </p:sp>
    </p:spTree>
    <p:extLst>
      <p:ext uri="{BB962C8B-B14F-4D97-AF65-F5344CB8AC3E}">
        <p14:creationId xmlns:p14="http://schemas.microsoft.com/office/powerpoint/2010/main" val="2336674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b59ae1-5a31-43a4-b973-cb3a37006d0a">
      <Terms xmlns="http://schemas.microsoft.com/office/infopath/2007/PartnerControls"/>
    </lcf76f155ced4ddcb4097134ff3c332f>
    <TaxCatchAll xmlns="89f18ac3-ee13-4990-9908-0c061c07acfa" xsi:nil="true"/>
    <Date xmlns="7db59ae1-5a31-43a4-b973-cb3a37006d0a">2025-10-05T23:48:13+00:00</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7BA48227E5224E8911F905A9588E32" ma:contentTypeVersion="17" ma:contentTypeDescription="Create a new document." ma:contentTypeScope="" ma:versionID="f68654f16f29730f3946b21b69dab75b">
  <xsd:schema xmlns:xsd="http://www.w3.org/2001/XMLSchema" xmlns:xs="http://www.w3.org/2001/XMLSchema" xmlns:p="http://schemas.microsoft.com/office/2006/metadata/properties" xmlns:ns2="7db59ae1-5a31-43a4-b973-cb3a37006d0a" xmlns:ns3="89f18ac3-ee13-4990-9908-0c061c07acfa" targetNamespace="http://schemas.microsoft.com/office/2006/metadata/properties" ma:root="true" ma:fieldsID="a5b68eb19da904387108be6531429b69" ns2:_="" ns3:_="">
    <xsd:import namespace="7db59ae1-5a31-43a4-b973-cb3a37006d0a"/>
    <xsd:import namespace="89f18ac3-ee13-4990-9908-0c061c07acf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59ae1-5a31-43a4-b973-cb3a37006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Date" ma:index="23" nillable="true" ma:displayName="Date" ma:default="[today]" ma:format="DateTime" ma:internalName="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f18ac3-ee13-4990-9908-0c061c07acf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68424f8-9f02-4ae0-befe-2806e3d2431d}" ma:internalName="TaxCatchAll" ma:showField="CatchAllData" ma:web="89f18ac3-ee13-4990-9908-0c061c07acf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946AAB-2EA0-4D7D-A794-176C57A85EDC}">
  <ds:schemaRefs>
    <ds:schemaRef ds:uri="http://schemas.microsoft.com/sharepoint/v3/contenttype/forms"/>
  </ds:schemaRefs>
</ds:datastoreItem>
</file>

<file path=customXml/itemProps2.xml><?xml version="1.0" encoding="utf-8"?>
<ds:datastoreItem xmlns:ds="http://schemas.openxmlformats.org/officeDocument/2006/customXml" ds:itemID="{FBC7D6B3-7C1E-4CC1-9147-CD17D747095F}">
  <ds:schemaRefs>
    <ds:schemaRef ds:uri="http://purl.org/dc/terms/"/>
    <ds:schemaRef ds:uri="89f18ac3-ee13-4990-9908-0c061c07acfa"/>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7db59ae1-5a31-43a4-b973-cb3a37006d0a"/>
    <ds:schemaRef ds:uri="http://purl.org/dc/dcmitype/"/>
  </ds:schemaRefs>
</ds:datastoreItem>
</file>

<file path=customXml/itemProps3.xml><?xml version="1.0" encoding="utf-8"?>
<ds:datastoreItem xmlns:ds="http://schemas.openxmlformats.org/officeDocument/2006/customXml" ds:itemID="{E745D9FF-3B48-4CC1-9479-D16F45C55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b59ae1-5a31-43a4-b973-cb3a37006d0a"/>
    <ds:schemaRef ds:uri="89f18ac3-ee13-4990-9908-0c061c07ac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7f3c3bf-6dd1-44ec-bd8f-99e4e622ef84}" enabled="0" method="" siteId="{87f3c3bf-6dd1-44ec-bd8f-99e4e622ef84}" removed="1"/>
</clbl:labelList>
</file>

<file path=docProps/app.xml><?xml version="1.0" encoding="utf-8"?>
<Properties xmlns="http://schemas.openxmlformats.org/officeDocument/2006/extended-properties" xmlns:vt="http://schemas.openxmlformats.org/officeDocument/2006/docPropsVTypes">
  <Template>Essential.thmx</Template>
  <TotalTime>90</TotalTime>
  <Words>4509</Words>
  <Application>Microsoft Office PowerPoint</Application>
  <PresentationFormat>On-screen Show (16:9)</PresentationFormat>
  <Paragraphs>388</Paragraphs>
  <Slides>42</Slides>
  <Notes>30</Notes>
  <HiddenSlides>10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Arial,Sans-Serif</vt:lpstr>
      <vt:lpstr>Calibri</vt:lpstr>
      <vt:lpstr>Courier New</vt:lpstr>
      <vt:lpstr>Courier New,monospace</vt:lpstr>
      <vt:lpstr>Noto Sans Symbols</vt:lpstr>
      <vt:lpstr>Roboto</vt:lpstr>
      <vt:lpstr>Wingdings</vt:lpstr>
      <vt:lpstr>Essential</vt:lpstr>
      <vt:lpstr>INSTRUCTIONS</vt:lpstr>
      <vt:lpstr>Updates to this Presentation</vt:lpstr>
      <vt:lpstr>PowerPoint Presentation</vt:lpstr>
      <vt:lpstr>Judge Orientation</vt:lpstr>
      <vt:lpstr>Thank You!</vt:lpstr>
      <vt:lpstr>PowerPoint Presentation</vt:lpstr>
      <vt:lpstr>Schedule</vt:lpstr>
      <vt:lpstr>Insert Venue Map Here</vt:lpstr>
      <vt:lpstr>Insert Pit Map Here</vt:lpstr>
      <vt:lpstr>Judging in One Slide</vt:lpstr>
      <vt:lpstr>PowerPoint Presentation</vt:lpstr>
      <vt:lpstr>Your Goals</vt:lpstr>
      <vt:lpstr>PowerPoint Presentation</vt:lpstr>
      <vt:lpstr>Check out DECODE!</vt:lpstr>
      <vt:lpstr>Understanding Differences and Welcoming All</vt:lpstr>
      <vt:lpstr>Conflict of Interest</vt:lpstr>
      <vt:lpstr>Conflict of Interest - Continued</vt:lpstr>
      <vt:lpstr>Structured Interview Timeline</vt:lpstr>
      <vt:lpstr>STRUCTURED INTERVIEWS - Flow</vt:lpstr>
      <vt:lpstr>STRUCTURED INTERVIEWS – baseline questions</vt:lpstr>
      <vt:lpstr>AFTER EACH TEAM INTERVIEW</vt:lpstr>
      <vt:lpstr>Structure Interview Feedback Form</vt:lpstr>
      <vt:lpstr>Differentiating Team Attribute Awards</vt:lpstr>
      <vt:lpstr>Differentiating Machine, Creativity, and Innovation Awards</vt:lpstr>
      <vt:lpstr>Some Reminders for the Structured Interviews</vt:lpstr>
      <vt:lpstr>AFTER ALL STRUCTURED INTERVIEWS</vt:lpstr>
      <vt:lpstr>AFTER ALL STRUCTURED INTERVIEWS</vt:lpstr>
      <vt:lpstr>PowerPoint Presentation</vt:lpstr>
      <vt:lpstr>Pit Interviews</vt:lpstr>
      <vt:lpstr>Some Reminders for Pit Interviews</vt:lpstr>
      <vt:lpstr>PowerPoint Presentation</vt:lpstr>
      <vt:lpstr>Deliberations (Afternoon)</vt:lpstr>
      <vt:lpstr>Award Scripts</vt:lpstr>
      <vt:lpstr>All Done  -  Thank you!</vt:lpstr>
      <vt:lpstr>Backup Slides</vt:lpstr>
      <vt:lpstr>Judging Question Bank</vt:lpstr>
      <vt:lpstr>Important Judging Changes for This Season</vt:lpstr>
      <vt:lpstr>Important Judging Changes for This Season</vt:lpstr>
      <vt:lpstr>Important Judging Changes for This Season</vt:lpstr>
      <vt:lpstr>Important Judging Changes for This Season</vt:lpstr>
      <vt:lpstr>Important Judging Changes for This Season</vt:lpstr>
      <vt:lpstr>How to use AI to write an Award 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Stutt</dc:creator>
  <cp:lastModifiedBy>Rachel Moore</cp:lastModifiedBy>
  <cp:revision>22</cp:revision>
  <dcterms:created xsi:type="dcterms:W3CDTF">2017-02-15T18:38:39Z</dcterms:created>
  <dcterms:modified xsi:type="dcterms:W3CDTF">2025-12-04T13:35:11Z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0x010100D77BA48227E5224E8911F905A9588E32</vt:lpwstr>
  </property>
</Properties>
</file>